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47" r:id="rId3"/>
    <p:sldId id="285" r:id="rId4"/>
    <p:sldId id="286" r:id="rId5"/>
    <p:sldId id="289" r:id="rId6"/>
    <p:sldId id="287" r:id="rId7"/>
    <p:sldId id="348" r:id="rId8"/>
    <p:sldId id="288" r:id="rId9"/>
    <p:sldId id="349" r:id="rId10"/>
    <p:sldId id="350" r:id="rId11"/>
    <p:sldId id="291" r:id="rId12"/>
    <p:sldId id="351" r:id="rId13"/>
    <p:sldId id="352" r:id="rId14"/>
    <p:sldId id="353" r:id="rId15"/>
    <p:sldId id="292" r:id="rId16"/>
    <p:sldId id="293" r:id="rId17"/>
    <p:sldId id="294" r:id="rId18"/>
    <p:sldId id="290" r:id="rId19"/>
    <p:sldId id="296" r:id="rId20"/>
    <p:sldId id="298" r:id="rId21"/>
    <p:sldId id="299" r:id="rId22"/>
    <p:sldId id="300" r:id="rId23"/>
    <p:sldId id="301" r:id="rId24"/>
    <p:sldId id="302" r:id="rId25"/>
    <p:sldId id="354" r:id="rId26"/>
    <p:sldId id="304" r:id="rId27"/>
    <p:sldId id="305" r:id="rId28"/>
    <p:sldId id="306" r:id="rId29"/>
    <p:sldId id="321" r:id="rId30"/>
    <p:sldId id="328" r:id="rId31"/>
    <p:sldId id="327" r:id="rId32"/>
    <p:sldId id="329" r:id="rId33"/>
    <p:sldId id="307" r:id="rId34"/>
    <p:sldId id="308" r:id="rId35"/>
    <p:sldId id="314" r:id="rId36"/>
    <p:sldId id="318" r:id="rId37"/>
    <p:sldId id="319" r:id="rId38"/>
    <p:sldId id="317" r:id="rId39"/>
    <p:sldId id="315" r:id="rId40"/>
    <p:sldId id="316" r:id="rId41"/>
    <p:sldId id="320" r:id="rId42"/>
    <p:sldId id="322" r:id="rId43"/>
    <p:sldId id="324" r:id="rId44"/>
    <p:sldId id="323" r:id="rId45"/>
    <p:sldId id="325" r:id="rId46"/>
    <p:sldId id="326" r:id="rId47"/>
    <p:sldId id="331" r:id="rId48"/>
    <p:sldId id="311" r:id="rId49"/>
    <p:sldId id="332" r:id="rId50"/>
    <p:sldId id="333" r:id="rId51"/>
    <p:sldId id="334" r:id="rId52"/>
    <p:sldId id="338" r:id="rId53"/>
    <p:sldId id="337" r:id="rId54"/>
    <p:sldId id="336" r:id="rId55"/>
    <p:sldId id="339" r:id="rId56"/>
    <p:sldId id="340" r:id="rId57"/>
    <p:sldId id="342" r:id="rId58"/>
    <p:sldId id="344" r:id="rId59"/>
    <p:sldId id="341" r:id="rId60"/>
    <p:sldId id="343" r:id="rId61"/>
    <p:sldId id="312" r:id="rId62"/>
    <p:sldId id="313" r:id="rId63"/>
    <p:sldId id="345" r:id="rId64"/>
    <p:sldId id="346" r:id="rId65"/>
    <p:sldId id="295" r:id="rId66"/>
    <p:sldId id="283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5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2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6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1A32D-F0C5-4A81-BFA8-07B68C014E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FA684-2685-456D-81BC-98039C67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565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Artificial Intelligence in Pathology</a:t>
            </a:r>
            <a:endParaRPr lang="en-US" b="1" dirty="0">
              <a:solidFill>
                <a:schemeClr val="accent6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53257"/>
            <a:ext cx="9144000" cy="35059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By </a:t>
            </a:r>
          </a:p>
          <a:p>
            <a:r>
              <a:rPr lang="en-US" b="1" dirty="0" smtClean="0"/>
              <a:t>Chibuike Enwereuzo, MD, MBBS, FCAP, FASCP</a:t>
            </a:r>
          </a:p>
          <a:p>
            <a:r>
              <a:rPr lang="en-US" b="1" dirty="0" smtClean="0"/>
              <a:t>Assistant professor of Pathology</a:t>
            </a:r>
          </a:p>
          <a:p>
            <a:r>
              <a:rPr lang="en-US" b="1" dirty="0" smtClean="0"/>
              <a:t>SUNY Upstate Medical University</a:t>
            </a:r>
          </a:p>
          <a:p>
            <a:r>
              <a:rPr lang="en-US" b="1" dirty="0" smtClean="0"/>
              <a:t>Staff Pathologist and Specialist</a:t>
            </a:r>
          </a:p>
          <a:p>
            <a:r>
              <a:rPr lang="en-US" b="1" dirty="0" smtClean="0"/>
              <a:t>GI/Liver Pathology, </a:t>
            </a:r>
            <a:r>
              <a:rPr lang="en-US" b="1" dirty="0" err="1" smtClean="0"/>
              <a:t>Hematopathology</a:t>
            </a:r>
            <a:r>
              <a:rPr lang="en-US" b="1" dirty="0" smtClean="0"/>
              <a:t> </a:t>
            </a:r>
            <a:r>
              <a:rPr lang="en-US" b="1" dirty="0" smtClean="0"/>
              <a:t>and </a:t>
            </a:r>
            <a:r>
              <a:rPr lang="en-US" b="1" dirty="0" smtClean="0"/>
              <a:t>Cytopathology</a:t>
            </a:r>
            <a:endParaRPr lang="en-US" b="1" dirty="0" smtClean="0"/>
          </a:p>
          <a:p>
            <a:r>
              <a:rPr lang="en-US" b="1" dirty="0" smtClean="0"/>
              <a:t>UHS-Wilson Medical Center</a:t>
            </a:r>
          </a:p>
          <a:p>
            <a:r>
              <a:rPr lang="en-US" b="1" dirty="0" smtClean="0"/>
              <a:t>Johnson City, New York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177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21972"/>
          </a:xfrm>
        </p:spPr>
        <p:txBody>
          <a:bodyPr/>
          <a:lstStyle/>
          <a:p>
            <a:pPr algn="ctr"/>
            <a:r>
              <a:rPr lang="en-US" b="1" dirty="0"/>
              <a:t>Breast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1971"/>
            <a:ext cx="10515600" cy="5453149"/>
          </a:xfrm>
        </p:spPr>
        <p:txBody>
          <a:bodyPr/>
          <a:lstStyle/>
          <a:p>
            <a:r>
              <a:rPr lang="en-US" dirty="0" smtClean="0"/>
              <a:t>No FDA approved fully autonomous diagnostic models</a:t>
            </a:r>
          </a:p>
          <a:p>
            <a:r>
              <a:rPr lang="en-US" dirty="0" smtClean="0"/>
              <a:t>Experimental models may be used as adjuncts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emiquantitative</a:t>
            </a:r>
            <a:r>
              <a:rPr lang="en-US" dirty="0" smtClean="0"/>
              <a:t> </a:t>
            </a:r>
            <a:r>
              <a:rPr lang="en-US" dirty="0"/>
              <a:t>evaluation of </a:t>
            </a:r>
            <a:r>
              <a:rPr lang="en-US" dirty="0" smtClean="0"/>
              <a:t>biomarkers</a:t>
            </a:r>
          </a:p>
          <a:p>
            <a:r>
              <a:rPr lang="en-US" dirty="0" smtClean="0"/>
              <a:t>Grading</a:t>
            </a:r>
          </a:p>
          <a:p>
            <a:r>
              <a:rPr lang="en-US" dirty="0" smtClean="0"/>
              <a:t>Lymph node metastasis</a:t>
            </a:r>
          </a:p>
          <a:p>
            <a:r>
              <a:rPr lang="en-US" dirty="0"/>
              <a:t>Report pre-population</a:t>
            </a:r>
            <a:endParaRPr lang="en-US" dirty="0" smtClean="0"/>
          </a:p>
          <a:p>
            <a:r>
              <a:rPr lang="en-US" dirty="0" smtClean="0"/>
              <a:t>Currently, may improve workload</a:t>
            </a:r>
          </a:p>
          <a:p>
            <a:r>
              <a:rPr lang="en-US" dirty="0" smtClean="0"/>
              <a:t>Off-label predictions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redicting </a:t>
            </a:r>
            <a:r>
              <a:rPr lang="en-US" dirty="0"/>
              <a:t>prognosis and therapy </a:t>
            </a:r>
            <a:r>
              <a:rPr lang="en-US" dirty="0" smtClean="0"/>
              <a:t>response</a:t>
            </a:r>
          </a:p>
          <a:p>
            <a:pPr lvl="1"/>
            <a:r>
              <a:rPr lang="en-US" dirty="0" smtClean="0"/>
              <a:t>Predicting </a:t>
            </a:r>
            <a:r>
              <a:rPr lang="en-US" dirty="0"/>
              <a:t>potential molecular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6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702" y="0"/>
            <a:ext cx="10515600" cy="1039091"/>
          </a:xfrm>
        </p:spPr>
        <p:txBody>
          <a:bodyPr/>
          <a:lstStyle/>
          <a:p>
            <a:pPr algn="ctr"/>
            <a:r>
              <a:rPr lang="en-US" b="1" dirty="0" smtClean="0"/>
              <a:t>Prostate 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7650"/>
            <a:ext cx="10515600" cy="5777345"/>
          </a:xfrm>
        </p:spPr>
        <p:txBody>
          <a:bodyPr>
            <a:normAutofit/>
          </a:bodyPr>
          <a:lstStyle/>
          <a:p>
            <a:r>
              <a:rPr lang="en-US" dirty="0" smtClean="0"/>
              <a:t>1/9 US men </a:t>
            </a:r>
            <a:r>
              <a:rPr lang="en-US" dirty="0"/>
              <a:t>will develop prostatic cancer </a:t>
            </a:r>
            <a:endParaRPr lang="en-US" dirty="0" smtClean="0"/>
          </a:p>
          <a:p>
            <a:r>
              <a:rPr lang="en-US" dirty="0" smtClean="0"/>
              <a:t>Most will get </a:t>
            </a:r>
            <a:r>
              <a:rPr lang="en-US" dirty="0"/>
              <a:t>a 12/18-core-biopsy of the </a:t>
            </a:r>
            <a:r>
              <a:rPr lang="en-US" dirty="0" smtClean="0"/>
              <a:t>prostate</a:t>
            </a:r>
          </a:p>
          <a:p>
            <a:r>
              <a:rPr lang="en-US" dirty="0" smtClean="0"/>
              <a:t>Interest driven by</a:t>
            </a:r>
          </a:p>
          <a:p>
            <a:pPr lvl="1"/>
            <a:r>
              <a:rPr lang="en-US" dirty="0" smtClean="0"/>
              <a:t>Huge volume of material</a:t>
            </a:r>
          </a:p>
          <a:p>
            <a:pPr lvl="1"/>
            <a:r>
              <a:rPr lang="en-US" dirty="0" smtClean="0"/>
              <a:t>Shortage of pathologists</a:t>
            </a:r>
          </a:p>
          <a:p>
            <a:pPr lvl="1"/>
            <a:r>
              <a:rPr lang="en-US" dirty="0" smtClean="0"/>
              <a:t>High false negative rate- up to 8%</a:t>
            </a:r>
          </a:p>
          <a:p>
            <a:r>
              <a:rPr lang="en-US" dirty="0" smtClean="0"/>
              <a:t>Limited to </a:t>
            </a:r>
            <a:r>
              <a:rPr lang="en-US" dirty="0"/>
              <a:t>detection and </a:t>
            </a:r>
            <a:r>
              <a:rPr lang="en-US" dirty="0" smtClean="0"/>
              <a:t>grading prostatic adenocarcinoma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odel vs general pathologist</a:t>
            </a:r>
          </a:p>
          <a:p>
            <a:pPr lvl="2"/>
            <a:r>
              <a:rPr lang="en-US" dirty="0" smtClean="0"/>
              <a:t>Grading: AI=71.7% vs Human=58% (p&lt;0.001)</a:t>
            </a:r>
          </a:p>
          <a:p>
            <a:pPr lvl="2"/>
            <a:r>
              <a:rPr lang="en-US" dirty="0" smtClean="0"/>
              <a:t>Tumor </a:t>
            </a:r>
            <a:r>
              <a:rPr lang="en-US" dirty="0" smtClean="0"/>
              <a:t>recognition: </a:t>
            </a:r>
            <a:r>
              <a:rPr lang="en-US" dirty="0" smtClean="0"/>
              <a:t>AI=94.3% vs Human =94.7%</a:t>
            </a:r>
          </a:p>
          <a:p>
            <a:r>
              <a:rPr lang="en-US" dirty="0" smtClean="0"/>
              <a:t>Promising entry into clinical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Paige Prostate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FDA</a:t>
            </a:r>
            <a:r>
              <a:rPr lang="en-US" dirty="0"/>
              <a:t> </a:t>
            </a:r>
            <a:r>
              <a:rPr lang="en-US" dirty="0" smtClean="0"/>
              <a:t>approval</a:t>
            </a:r>
            <a:r>
              <a:rPr lang="en-US" dirty="0"/>
              <a:t> for </a:t>
            </a:r>
            <a:r>
              <a:rPr lang="en-US" dirty="0" smtClean="0"/>
              <a:t>IVD diagnosis of prostate cancer</a:t>
            </a:r>
          </a:p>
          <a:p>
            <a:r>
              <a:rPr lang="en-US" dirty="0" smtClean="0"/>
              <a:t>Identifies cancers easily overlooked by human pathologists</a:t>
            </a:r>
          </a:p>
          <a:p>
            <a:r>
              <a:rPr lang="en-US" dirty="0" smtClean="0"/>
              <a:t>May obviates need for serial tissue levels</a:t>
            </a:r>
          </a:p>
          <a:p>
            <a:r>
              <a:rPr lang="en-US" dirty="0"/>
              <a:t>70% reduction in detection errors </a:t>
            </a:r>
          </a:p>
        </p:txBody>
      </p:sp>
    </p:spTree>
    <p:extLst>
      <p:ext uri="{BB962C8B-B14F-4D97-AF65-F5344CB8AC3E}">
        <p14:creationId xmlns:p14="http://schemas.microsoft.com/office/powerpoint/2010/main" val="198373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3" y="0"/>
            <a:ext cx="10515600" cy="770467"/>
          </a:xfrm>
        </p:spPr>
        <p:txBody>
          <a:bodyPr/>
          <a:lstStyle/>
          <a:p>
            <a:pPr algn="ctr"/>
            <a:r>
              <a:rPr lang="en-US" b="1" dirty="0"/>
              <a:t>Paige Prostate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733" y="4066988"/>
            <a:ext cx="3745260" cy="2709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743" y="4066988"/>
            <a:ext cx="3979335" cy="266496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2733" y="706582"/>
            <a:ext cx="7833345" cy="31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5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Practical uses in prostate pathology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eye</a:t>
            </a:r>
          </a:p>
          <a:p>
            <a:r>
              <a:rPr lang="en-US" dirty="0" smtClean="0"/>
              <a:t>Enhanced </a:t>
            </a:r>
            <a:r>
              <a:rPr lang="en-US" dirty="0" err="1" smtClean="0"/>
              <a:t>gleason’s</a:t>
            </a:r>
            <a:r>
              <a:rPr lang="en-US" dirty="0" smtClean="0"/>
              <a:t> scoring</a:t>
            </a:r>
          </a:p>
          <a:p>
            <a:r>
              <a:rPr lang="en-US" dirty="0" smtClean="0"/>
              <a:t>Quantifying cancer features</a:t>
            </a:r>
          </a:p>
          <a:p>
            <a:r>
              <a:rPr lang="en-US" dirty="0" smtClean="0"/>
              <a:t>Identify patterns (</a:t>
            </a:r>
            <a:r>
              <a:rPr lang="en-US" dirty="0" err="1" smtClean="0"/>
              <a:t>eg</a:t>
            </a:r>
            <a:r>
              <a:rPr lang="en-US" dirty="0" smtClean="0"/>
              <a:t> PNI, </a:t>
            </a:r>
            <a:r>
              <a:rPr lang="en-US" dirty="0" err="1" smtClean="0"/>
              <a:t>cribriforming</a:t>
            </a:r>
            <a:r>
              <a:rPr lang="en-US" dirty="0" smtClean="0"/>
              <a:t>, </a:t>
            </a:r>
            <a:r>
              <a:rPr lang="en-US" dirty="0" err="1" smtClean="0"/>
              <a:t>intraductal</a:t>
            </a:r>
            <a:r>
              <a:rPr lang="en-US" dirty="0" smtClean="0"/>
              <a:t> ca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5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5964"/>
          </a:xfrm>
        </p:spPr>
        <p:txBody>
          <a:bodyPr/>
          <a:lstStyle/>
          <a:p>
            <a:pPr algn="ctr"/>
            <a:r>
              <a:rPr lang="en-US" b="1" dirty="0"/>
              <a:t>Lung </a:t>
            </a:r>
            <a:r>
              <a:rPr lang="en-US" b="1" dirty="0" smtClean="0"/>
              <a:t>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3535"/>
            <a:ext cx="10515600" cy="4913428"/>
          </a:xfrm>
        </p:spPr>
        <p:txBody>
          <a:bodyPr/>
          <a:lstStyle/>
          <a:p>
            <a:r>
              <a:rPr lang="en-US" dirty="0" smtClean="0"/>
              <a:t>No FDA approved product in clinical use</a:t>
            </a:r>
          </a:p>
          <a:p>
            <a:r>
              <a:rPr lang="en-US" dirty="0" smtClean="0"/>
              <a:t>Research still ongoing</a:t>
            </a:r>
          </a:p>
          <a:p>
            <a:r>
              <a:rPr lang="en-US" dirty="0" smtClean="0"/>
              <a:t>Using </a:t>
            </a:r>
            <a:r>
              <a:rPr lang="en-US" dirty="0" smtClean="0"/>
              <a:t>H&amp;E slides alone, AI models can:</a:t>
            </a:r>
          </a:p>
          <a:p>
            <a:pPr lvl="1"/>
            <a:r>
              <a:rPr lang="en-US" dirty="0" smtClean="0"/>
              <a:t>Prognostication-(short and long term survivors)</a:t>
            </a:r>
          </a:p>
          <a:p>
            <a:pPr lvl="1"/>
            <a:r>
              <a:rPr lang="en-US" dirty="0" smtClean="0"/>
              <a:t>Molecular signature/ gene mutation </a:t>
            </a:r>
            <a:r>
              <a:rPr lang="en-US" dirty="0"/>
              <a:t>(including EGFR, KRAS </a:t>
            </a:r>
            <a:r>
              <a:rPr lang="en-US" dirty="0" smtClean="0"/>
              <a:t>&amp; </a:t>
            </a:r>
            <a:r>
              <a:rPr lang="en-US" dirty="0"/>
              <a:t>TP53)</a:t>
            </a:r>
            <a:endParaRPr lang="en-US" dirty="0" smtClean="0"/>
          </a:p>
          <a:p>
            <a:pPr lvl="1"/>
            <a:r>
              <a:rPr lang="en-US" dirty="0" smtClean="0"/>
              <a:t>PDL-1 status and response to </a:t>
            </a:r>
            <a:r>
              <a:rPr lang="en-US" dirty="0" err="1"/>
              <a:t>N</a:t>
            </a:r>
            <a:r>
              <a:rPr lang="en-US" dirty="0" err="1" smtClean="0"/>
              <a:t>ivolumab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Adenocarcinoma vs squamous cell carcinoma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9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Colon </a:t>
            </a:r>
            <a:r>
              <a:rPr lang="en-US" b="1" dirty="0" smtClean="0"/>
              <a:t>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FDA approved fully autonomous diagnostic models</a:t>
            </a:r>
          </a:p>
          <a:p>
            <a:r>
              <a:rPr lang="en-US" dirty="0" smtClean="0"/>
              <a:t>Active </a:t>
            </a:r>
            <a:r>
              <a:rPr lang="en-US" dirty="0" smtClean="0"/>
              <a:t>research with interesting results</a:t>
            </a:r>
          </a:p>
          <a:p>
            <a:pPr lvl="1"/>
            <a:r>
              <a:rPr lang="en-US" dirty="0" smtClean="0"/>
              <a:t>Differentiating polyp types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istologic </a:t>
            </a:r>
            <a:r>
              <a:rPr lang="en-US" dirty="0"/>
              <a:t>subtypes of </a:t>
            </a:r>
            <a:r>
              <a:rPr lang="en-US" dirty="0" smtClean="0"/>
              <a:t>adenocarcinoma</a:t>
            </a:r>
          </a:p>
          <a:p>
            <a:pPr lvl="1"/>
            <a:r>
              <a:rPr lang="en-US" dirty="0" smtClean="0"/>
              <a:t>Prognostication</a:t>
            </a:r>
          </a:p>
          <a:p>
            <a:pPr lvl="1"/>
            <a:r>
              <a:rPr lang="en-US" dirty="0" err="1"/>
              <a:t>MicroSatellite</a:t>
            </a:r>
            <a:r>
              <a:rPr lang="en-US" dirty="0"/>
              <a:t> </a:t>
            </a:r>
            <a:r>
              <a:rPr lang="en-US" dirty="0" smtClean="0"/>
              <a:t>Instability</a:t>
            </a:r>
          </a:p>
          <a:p>
            <a:pPr lvl="1"/>
            <a:r>
              <a:rPr lang="en-US" dirty="0" smtClean="0"/>
              <a:t>Molecular 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20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Solutions Independent of Cancer </a:t>
            </a:r>
            <a:r>
              <a:rPr lang="en-US" b="1" dirty="0" smtClean="0"/>
              <a:t>Cells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prognostication using tumor/stromal ratio</a:t>
            </a:r>
          </a:p>
          <a:p>
            <a:r>
              <a:rPr lang="en-US" dirty="0" smtClean="0"/>
              <a:t>Prognostication based on stromal component evaluation</a:t>
            </a:r>
          </a:p>
          <a:p>
            <a:r>
              <a:rPr lang="en-US" dirty="0"/>
              <a:t>T</a:t>
            </a:r>
            <a:r>
              <a:rPr lang="en-US" dirty="0" smtClean="0"/>
              <a:t>umor </a:t>
            </a:r>
            <a:r>
              <a:rPr lang="en-US" dirty="0"/>
              <a:t>infiltrating </a:t>
            </a:r>
            <a:r>
              <a:rPr lang="en-US" dirty="0" smtClean="0"/>
              <a:t>lymphocytes</a:t>
            </a:r>
          </a:p>
          <a:p>
            <a:r>
              <a:rPr lang="en-US" dirty="0"/>
              <a:t>T</a:t>
            </a:r>
            <a:r>
              <a:rPr lang="en-US" dirty="0" smtClean="0"/>
              <a:t>umor microenvironment</a:t>
            </a:r>
          </a:p>
          <a:p>
            <a:r>
              <a:rPr lang="en-US" dirty="0"/>
              <a:t>Response to immunotherapy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3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139" y="10743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Ki-67 index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21" y="1586974"/>
            <a:ext cx="4933999" cy="463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792" y="1586974"/>
            <a:ext cx="6370590" cy="46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2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Automated video pap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Hologic Genius Digital Diagnostics System</a:t>
            </a:r>
          </a:p>
          <a:p>
            <a:r>
              <a:rPr lang="en-US" dirty="0" err="1" smtClean="0"/>
              <a:t>Techcyte</a:t>
            </a:r>
            <a:r>
              <a:rPr lang="en-US" dirty="0" smtClean="0"/>
              <a:t> </a:t>
            </a:r>
            <a:r>
              <a:rPr lang="en-US" dirty="0" err="1" smtClean="0"/>
              <a:t>SureView</a:t>
            </a:r>
            <a:r>
              <a:rPr lang="en-US" dirty="0" smtClean="0"/>
              <a:t>® Cervical Cytology System</a:t>
            </a:r>
          </a:p>
          <a:p>
            <a:r>
              <a:rPr lang="en-US" dirty="0" smtClean="0"/>
              <a:t>IARC-developed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6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Programing vs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 smtClean="0"/>
              <a:t>Programing</a:t>
            </a:r>
          </a:p>
          <a:p>
            <a:r>
              <a:rPr lang="en-US" dirty="0" smtClean="0"/>
              <a:t>Microchips</a:t>
            </a:r>
          </a:p>
          <a:p>
            <a:r>
              <a:rPr lang="en-US" dirty="0" smtClean="0"/>
              <a:t>Written codes</a:t>
            </a:r>
          </a:p>
          <a:p>
            <a:r>
              <a:rPr lang="en-US" dirty="0" smtClean="0"/>
              <a:t>Logic</a:t>
            </a:r>
          </a:p>
          <a:p>
            <a:r>
              <a:rPr lang="en-US" dirty="0" smtClean="0"/>
              <a:t>All </a:t>
            </a:r>
            <a:r>
              <a:rPr lang="en-US" dirty="0"/>
              <a:t>scenarios </a:t>
            </a:r>
            <a:r>
              <a:rPr lang="en-US" dirty="0" smtClean="0"/>
              <a:t>accounted </a:t>
            </a:r>
            <a:r>
              <a:rPr lang="en-US" dirty="0"/>
              <a:t>for!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Machine </a:t>
            </a:r>
            <a:r>
              <a:rPr lang="en-US" b="1" u="sng" dirty="0" smtClean="0"/>
              <a:t>learning</a:t>
            </a:r>
          </a:p>
          <a:p>
            <a:r>
              <a:rPr lang="en-US" dirty="0" smtClean="0"/>
              <a:t>Neural nets</a:t>
            </a:r>
          </a:p>
          <a:p>
            <a:r>
              <a:rPr lang="en-US" dirty="0" smtClean="0"/>
              <a:t>Model </a:t>
            </a:r>
            <a:r>
              <a:rPr lang="en-US" dirty="0"/>
              <a:t>trained on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Decisions/predictions </a:t>
            </a:r>
            <a:r>
              <a:rPr lang="en-US" dirty="0"/>
              <a:t>made based on patterns </a:t>
            </a:r>
            <a:endParaRPr lang="en-US" dirty="0" smtClean="0"/>
          </a:p>
          <a:p>
            <a:r>
              <a:rPr lang="en-US" dirty="0" smtClean="0"/>
              <a:t>Adaptable</a:t>
            </a:r>
          </a:p>
          <a:p>
            <a:r>
              <a:rPr lang="en-US" dirty="0" smtClean="0"/>
              <a:t>Not </a:t>
            </a:r>
            <a:r>
              <a:rPr lang="en-US" dirty="0"/>
              <a:t>every scenario has to be programmed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48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8596"/>
          </a:xfrm>
        </p:spPr>
        <p:txBody>
          <a:bodyPr/>
          <a:lstStyle/>
          <a:p>
            <a:pPr algn="ctr"/>
            <a:r>
              <a:rPr lang="de-DE" b="1" dirty="0"/>
              <a:t>Hologic Genius Digital Diagnostics </a:t>
            </a:r>
            <a:r>
              <a:rPr lang="de-DE" b="1" dirty="0" smtClean="0"/>
              <a:t>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897"/>
            <a:ext cx="10515600" cy="5450186"/>
          </a:xfrm>
        </p:spPr>
        <p:txBody>
          <a:bodyPr/>
          <a:lstStyle/>
          <a:p>
            <a:r>
              <a:rPr lang="en-US" dirty="0" smtClean="0"/>
              <a:t>FDA </a:t>
            </a:r>
            <a:r>
              <a:rPr lang="en-US" dirty="0"/>
              <a:t>clearance in February </a:t>
            </a:r>
            <a:r>
              <a:rPr lang="en-US" dirty="0" smtClean="0"/>
              <a:t>2024</a:t>
            </a:r>
          </a:p>
          <a:p>
            <a:r>
              <a:rPr lang="en-US" dirty="0" smtClean="0"/>
              <a:t>Key components</a:t>
            </a:r>
          </a:p>
          <a:p>
            <a:pPr lvl="1"/>
            <a:r>
              <a:rPr lang="en-US" dirty="0"/>
              <a:t>Genius Digital </a:t>
            </a:r>
            <a:r>
              <a:rPr lang="en-US" dirty="0" smtClean="0"/>
              <a:t>Imager</a:t>
            </a:r>
          </a:p>
          <a:p>
            <a:pPr lvl="2"/>
            <a:r>
              <a:rPr lang="en-US" dirty="0" smtClean="0"/>
              <a:t>WSI (all cells captured!)</a:t>
            </a:r>
          </a:p>
          <a:p>
            <a:pPr lvl="1"/>
            <a:r>
              <a:rPr lang="en-US" dirty="0"/>
              <a:t>Genius Cervical AI </a:t>
            </a:r>
            <a:r>
              <a:rPr lang="en-US" dirty="0" smtClean="0"/>
              <a:t>algorithm</a:t>
            </a:r>
          </a:p>
          <a:p>
            <a:pPr lvl="2"/>
            <a:r>
              <a:rPr lang="en-US" dirty="0" smtClean="0"/>
              <a:t>Deep learning AI analyze every single cell</a:t>
            </a:r>
          </a:p>
          <a:p>
            <a:pPr lvl="2"/>
            <a:r>
              <a:rPr lang="en-US" dirty="0" smtClean="0"/>
              <a:t>Identifies and compiles "objects </a:t>
            </a:r>
            <a:r>
              <a:rPr lang="en-US" dirty="0"/>
              <a:t>of </a:t>
            </a:r>
            <a:r>
              <a:rPr lang="en-US" dirty="0" smtClean="0"/>
              <a:t>interest“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rganized </a:t>
            </a:r>
            <a:r>
              <a:rPr lang="en-US" dirty="0"/>
              <a:t>gallery for review by a cytologist or pathologist</a:t>
            </a:r>
            <a:endParaRPr lang="en-US" dirty="0" smtClean="0"/>
          </a:p>
          <a:p>
            <a:pPr lvl="1"/>
            <a:r>
              <a:rPr lang="en-US" dirty="0"/>
              <a:t>Genius Image Management </a:t>
            </a:r>
            <a:r>
              <a:rPr lang="en-US" dirty="0" smtClean="0"/>
              <a:t>Server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entral </a:t>
            </a:r>
            <a:r>
              <a:rPr lang="en-US" dirty="0"/>
              <a:t>server </a:t>
            </a:r>
            <a:endParaRPr lang="en-US" dirty="0" smtClean="0"/>
          </a:p>
          <a:p>
            <a:pPr lvl="2"/>
            <a:r>
              <a:rPr lang="en-US" dirty="0" smtClean="0"/>
              <a:t>Stores</a:t>
            </a:r>
            <a:r>
              <a:rPr lang="en-US" dirty="0"/>
              <a:t>, retrieves, and transmits </a:t>
            </a:r>
            <a:r>
              <a:rPr lang="en-US" dirty="0" smtClean="0"/>
              <a:t>image </a:t>
            </a:r>
            <a:r>
              <a:rPr lang="en-US" dirty="0"/>
              <a:t>data and case information</a:t>
            </a:r>
            <a:endParaRPr lang="en-US" dirty="0" smtClean="0"/>
          </a:p>
          <a:p>
            <a:pPr lvl="1"/>
            <a:r>
              <a:rPr lang="en-US" dirty="0"/>
              <a:t>Genius Review </a:t>
            </a:r>
            <a:r>
              <a:rPr lang="en-US" dirty="0" smtClean="0"/>
              <a:t>Station</a:t>
            </a:r>
          </a:p>
          <a:p>
            <a:pPr lvl="2"/>
            <a:r>
              <a:rPr lang="en-US" dirty="0" smtClean="0"/>
              <a:t>High-resolution </a:t>
            </a:r>
            <a:r>
              <a:rPr lang="en-US" dirty="0"/>
              <a:t>monitor and dedicated software </a:t>
            </a:r>
            <a:endParaRPr lang="en-US" dirty="0" smtClean="0"/>
          </a:p>
          <a:p>
            <a:pPr lvl="2"/>
            <a:r>
              <a:rPr lang="en-US" dirty="0"/>
              <a:t>C</a:t>
            </a:r>
            <a:r>
              <a:rPr lang="en-US" dirty="0" smtClean="0"/>
              <a:t>ytologists </a:t>
            </a:r>
            <a:r>
              <a:rPr lang="en-US" dirty="0"/>
              <a:t>and pathologists review the AI-generated gallery of OOIs</a:t>
            </a:r>
          </a:p>
        </p:txBody>
      </p:sp>
    </p:spTree>
    <p:extLst>
      <p:ext uri="{BB962C8B-B14F-4D97-AF65-F5344CB8AC3E}">
        <p14:creationId xmlns:p14="http://schemas.microsoft.com/office/powerpoint/2010/main" val="1955674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45" y="1462080"/>
            <a:ext cx="10598822" cy="30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82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479" y="253497"/>
            <a:ext cx="8788584" cy="65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6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Other cervical cancer screening platforms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2459"/>
          </a:xfrm>
        </p:spPr>
        <p:txBody>
          <a:bodyPr/>
          <a:lstStyle/>
          <a:p>
            <a:r>
              <a:rPr lang="en-US" dirty="0" err="1"/>
              <a:t>Techcyte</a:t>
            </a:r>
            <a:r>
              <a:rPr lang="en-US" dirty="0"/>
              <a:t> </a:t>
            </a:r>
            <a:r>
              <a:rPr lang="en-US" dirty="0" err="1"/>
              <a:t>SureView</a:t>
            </a:r>
            <a:r>
              <a:rPr lang="en-US" dirty="0"/>
              <a:t>® Cervical Cytology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Clinically available in Europe</a:t>
            </a:r>
          </a:p>
          <a:p>
            <a:pPr lvl="1"/>
            <a:r>
              <a:rPr lang="en-US" dirty="0" smtClean="0"/>
              <a:t>Similar to the </a:t>
            </a:r>
            <a:r>
              <a:rPr lang="en-US" dirty="0" err="1" smtClean="0"/>
              <a:t>Hologic</a:t>
            </a:r>
            <a:r>
              <a:rPr lang="en-US" dirty="0" smtClean="0"/>
              <a:t> in operation</a:t>
            </a:r>
            <a:endParaRPr lang="en-US" dirty="0"/>
          </a:p>
          <a:p>
            <a:r>
              <a:rPr lang="en-US" dirty="0"/>
              <a:t>IARC-developed </a:t>
            </a:r>
            <a:r>
              <a:rPr lang="en-US" dirty="0" smtClean="0"/>
              <a:t>AI</a:t>
            </a:r>
          </a:p>
          <a:p>
            <a:pPr lvl="1"/>
            <a:r>
              <a:rPr lang="en-US" dirty="0" smtClean="0"/>
              <a:t>Developed by the International </a:t>
            </a:r>
            <a:r>
              <a:rPr lang="en-US" dirty="0"/>
              <a:t>Agency for Research on Cancer (IARC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 </a:t>
            </a:r>
            <a:r>
              <a:rPr lang="en-US" dirty="0" err="1" smtClean="0"/>
              <a:t>interpretes</a:t>
            </a:r>
            <a:r>
              <a:rPr lang="en-US" dirty="0" smtClean="0"/>
              <a:t> gross image of cervix</a:t>
            </a:r>
          </a:p>
          <a:p>
            <a:pPr lvl="1"/>
            <a:r>
              <a:rPr lang="en-US" dirty="0" smtClean="0"/>
              <a:t>Targets resource poor settings</a:t>
            </a:r>
          </a:p>
          <a:p>
            <a:pPr lvl="1"/>
            <a:r>
              <a:rPr lang="en-US" dirty="0" smtClean="0"/>
              <a:t>Does not require internet, battery powered</a:t>
            </a:r>
          </a:p>
          <a:p>
            <a:pPr lvl="1"/>
            <a:r>
              <a:rPr lang="en-US" dirty="0" smtClean="0"/>
              <a:t>Outperforms pap/visual inspection</a:t>
            </a:r>
          </a:p>
          <a:p>
            <a:pPr lvl="1"/>
            <a:r>
              <a:rPr lang="en-US" dirty="0" smtClean="0"/>
              <a:t>Validation and field testing ongoing in many countries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91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IARC-developed </a:t>
            </a:r>
            <a:r>
              <a:rPr lang="en-US" b="1" dirty="0" smtClean="0"/>
              <a:t>AI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873" y="2308634"/>
            <a:ext cx="10904841" cy="35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29" y="25929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CLINICAL PATHOLOGY</a:t>
            </a:r>
            <a:endParaRPr lang="en-US" sz="8000" dirty="0">
              <a:solidFill>
                <a:schemeClr val="accent6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AI in Clinical 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Automation laborious tasks</a:t>
            </a:r>
          </a:p>
          <a:p>
            <a:r>
              <a:rPr lang="en-US" dirty="0"/>
              <a:t>Increased </a:t>
            </a:r>
            <a:r>
              <a:rPr lang="en-US" dirty="0" smtClean="0"/>
              <a:t>Accuracy</a:t>
            </a:r>
          </a:p>
          <a:p>
            <a:r>
              <a:rPr lang="en-US" dirty="0" smtClean="0"/>
              <a:t>Enhanced Efficiency</a:t>
            </a:r>
          </a:p>
          <a:p>
            <a:r>
              <a:rPr lang="en-US" dirty="0" smtClean="0"/>
              <a:t>Improved </a:t>
            </a:r>
            <a:r>
              <a:rPr lang="en-US" dirty="0"/>
              <a:t>Public </a:t>
            </a:r>
            <a:r>
              <a:rPr lang="en-US" dirty="0" smtClean="0"/>
              <a:t>Health/Epidemic mitigation:</a:t>
            </a:r>
            <a:r>
              <a:rPr lang="en-US" dirty="0"/>
              <a:t>  </a:t>
            </a:r>
          </a:p>
          <a:p>
            <a:r>
              <a:rPr lang="en-US" dirty="0"/>
              <a:t>Reduced Turnaround </a:t>
            </a:r>
            <a:r>
              <a:rPr lang="en-US" dirty="0" smtClean="0"/>
              <a:t>Time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2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0614"/>
          </a:xfrm>
        </p:spPr>
        <p:txBody>
          <a:bodyPr/>
          <a:lstStyle/>
          <a:p>
            <a:pPr algn="ctr"/>
            <a:r>
              <a:rPr lang="en-US" b="1" dirty="0" smtClean="0"/>
              <a:t>ASR600 AI Specimen handling system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218" y="769543"/>
            <a:ext cx="11051126" cy="59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9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Automated work flow</a:t>
            </a:r>
            <a:endParaRPr lang="en-US" b="1" dirty="0"/>
          </a:p>
        </p:txBody>
      </p:sp>
      <p:pic>
        <p:nvPicPr>
          <p:cNvPr id="1026" name="Picture 2" descr="https://roche.scene7.com/is/image/RocheDiaProd/core-lab-laborsat-still-03?scl=1&amp;fmt=png-alpha&amp;cropN=0.0,0.2260748959778086,1.0,0.7101248266296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" y="1593411"/>
            <a:ext cx="11894567" cy="47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8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83" y="23116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/>
              <a:t>Microbiology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423806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Microchips vs neural </a:t>
            </a:r>
            <a:r>
              <a:rPr lang="en-US" b="1" dirty="0" smtClean="0"/>
              <a:t>nets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7960" y="1962063"/>
            <a:ext cx="4783801" cy="309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2063"/>
            <a:ext cx="4026508" cy="3108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214" y="1962062"/>
            <a:ext cx="3278786" cy="30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8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6086"/>
          </a:xfrm>
        </p:spPr>
        <p:txBody>
          <a:bodyPr/>
          <a:lstStyle/>
          <a:p>
            <a:pPr algn="ctr"/>
            <a:r>
              <a:rPr lang="en-US" b="1" dirty="0"/>
              <a:t>WASPLAB®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7118"/>
            <a:ext cx="10515600" cy="6047714"/>
          </a:xfrm>
        </p:spPr>
        <p:txBody>
          <a:bodyPr>
            <a:normAutofit/>
          </a:bodyPr>
          <a:lstStyle/>
          <a:p>
            <a:r>
              <a:rPr lang="en-US" dirty="0" smtClean="0"/>
              <a:t>Integrated microbiology system </a:t>
            </a:r>
          </a:p>
          <a:p>
            <a:r>
              <a:rPr lang="en-US" dirty="0" smtClean="0"/>
              <a:t>Key components include</a:t>
            </a:r>
          </a:p>
          <a:p>
            <a:pPr lvl="1"/>
            <a:r>
              <a:rPr lang="en-US" dirty="0" smtClean="0"/>
              <a:t>WASP</a:t>
            </a:r>
            <a:r>
              <a:rPr lang="en-US" dirty="0"/>
              <a:t>® (Walk-Away Specimen Processor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Automated processing</a:t>
            </a:r>
            <a:r>
              <a:rPr lang="en-US" dirty="0"/>
              <a:t>, </a:t>
            </a:r>
            <a:r>
              <a:rPr lang="en-US" dirty="0" smtClean="0"/>
              <a:t>plating</a:t>
            </a:r>
            <a:r>
              <a:rPr lang="en-US" dirty="0"/>
              <a:t>, streaking, and slide </a:t>
            </a:r>
            <a:r>
              <a:rPr lang="en-US" dirty="0" smtClean="0"/>
              <a:t>preparation </a:t>
            </a:r>
            <a:endParaRPr lang="en-US" dirty="0"/>
          </a:p>
          <a:p>
            <a:pPr lvl="1"/>
            <a:r>
              <a:rPr lang="en-US" dirty="0"/>
              <a:t>Automated Incubators: </a:t>
            </a:r>
            <a:endParaRPr lang="en-US" dirty="0" smtClean="0"/>
          </a:p>
          <a:p>
            <a:pPr lvl="2"/>
            <a:r>
              <a:rPr lang="en-US" dirty="0" smtClean="0"/>
              <a:t>Controlled </a:t>
            </a:r>
            <a:r>
              <a:rPr lang="en-US" dirty="0"/>
              <a:t>environment for culture </a:t>
            </a:r>
            <a:r>
              <a:rPr lang="en-US" dirty="0" smtClean="0"/>
              <a:t>growth</a:t>
            </a:r>
          </a:p>
          <a:p>
            <a:pPr lvl="2"/>
            <a:r>
              <a:rPr lang="en-US" dirty="0" smtClean="0"/>
              <a:t>High-capacity </a:t>
            </a:r>
            <a:r>
              <a:rPr lang="en-US" dirty="0"/>
              <a:t>image acquisition </a:t>
            </a:r>
            <a:endParaRPr lang="en-US" dirty="0" smtClean="0"/>
          </a:p>
          <a:p>
            <a:pPr lvl="2"/>
            <a:r>
              <a:rPr lang="en-US" dirty="0" smtClean="0"/>
              <a:t>Storage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Digital Microbiology &amp; </a:t>
            </a:r>
            <a:r>
              <a:rPr lang="en-US" dirty="0" err="1" smtClean="0"/>
              <a:t>PhenoMATRIX</a:t>
            </a:r>
            <a:endParaRPr lang="en-US" dirty="0" smtClean="0"/>
          </a:p>
          <a:p>
            <a:pPr lvl="2"/>
            <a:r>
              <a:rPr lang="en-US" dirty="0" smtClean="0"/>
              <a:t>Captures images </a:t>
            </a:r>
            <a:r>
              <a:rPr lang="en-US" dirty="0"/>
              <a:t>of </a:t>
            </a:r>
            <a:r>
              <a:rPr lang="en-US" dirty="0" smtClean="0"/>
              <a:t>cultures</a:t>
            </a:r>
          </a:p>
          <a:p>
            <a:pPr lvl="2"/>
            <a:r>
              <a:rPr lang="en-US" dirty="0" smtClean="0"/>
              <a:t>Allows remote </a:t>
            </a:r>
            <a:r>
              <a:rPr lang="en-US" dirty="0"/>
              <a:t>review and analysis of </a:t>
            </a:r>
            <a:r>
              <a:rPr lang="en-US" dirty="0" smtClean="0"/>
              <a:t>growth</a:t>
            </a:r>
          </a:p>
          <a:p>
            <a:pPr lvl="2"/>
            <a:r>
              <a:rPr lang="en-US" dirty="0" smtClean="0"/>
              <a:t>Eliminates need for physical examination</a:t>
            </a:r>
          </a:p>
          <a:p>
            <a:pPr lvl="1"/>
            <a:r>
              <a:rPr lang="en-US" dirty="0" smtClean="0"/>
              <a:t>AI </a:t>
            </a:r>
            <a:r>
              <a:rPr lang="en-US" dirty="0"/>
              <a:t>and Software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 AI analyze </a:t>
            </a:r>
            <a:r>
              <a:rPr lang="en-US" dirty="0"/>
              <a:t>culture </a:t>
            </a:r>
            <a:r>
              <a:rPr lang="en-US" dirty="0" smtClean="0"/>
              <a:t>images</a:t>
            </a:r>
          </a:p>
          <a:p>
            <a:pPr lvl="2"/>
            <a:r>
              <a:rPr lang="en-US" dirty="0" smtClean="0"/>
              <a:t>Results integrated with LIS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41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98" y="1"/>
            <a:ext cx="10515600" cy="841972"/>
          </a:xfrm>
        </p:spPr>
        <p:txBody>
          <a:bodyPr/>
          <a:lstStyle/>
          <a:p>
            <a:pPr algn="ctr"/>
            <a:r>
              <a:rPr lang="en-US" b="1" dirty="0" smtClean="0"/>
              <a:t>WASPLAB®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22" y="841973"/>
            <a:ext cx="790575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5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39" y="1"/>
            <a:ext cx="10515600" cy="751438"/>
          </a:xfrm>
        </p:spPr>
        <p:txBody>
          <a:bodyPr/>
          <a:lstStyle/>
          <a:p>
            <a:pPr algn="ctr"/>
            <a:r>
              <a:rPr lang="en-US" b="1" dirty="0"/>
              <a:t>WASPLAB®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72" y="841973"/>
            <a:ext cx="10300734" cy="60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21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AI automated microbial identification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Image-Based </a:t>
            </a:r>
            <a:r>
              <a:rPr lang="en-US" dirty="0" smtClean="0"/>
              <a:t>Identification</a:t>
            </a:r>
          </a:p>
          <a:p>
            <a:r>
              <a:rPr lang="en-US" dirty="0"/>
              <a:t>Genomic and Molecular Data </a:t>
            </a:r>
            <a:r>
              <a:rPr lang="en-US" dirty="0" smtClean="0"/>
              <a:t>Analysis</a:t>
            </a:r>
          </a:p>
          <a:p>
            <a:r>
              <a:rPr lang="en-US" dirty="0"/>
              <a:t>Integration with Automation Platforms</a:t>
            </a:r>
          </a:p>
        </p:txBody>
      </p:sp>
    </p:spTree>
    <p:extLst>
      <p:ext uri="{BB962C8B-B14F-4D97-AF65-F5344CB8AC3E}">
        <p14:creationId xmlns:p14="http://schemas.microsoft.com/office/powerpoint/2010/main" val="3420871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65" y="1"/>
            <a:ext cx="10515600" cy="1050202"/>
          </a:xfrm>
        </p:spPr>
        <p:txBody>
          <a:bodyPr/>
          <a:lstStyle/>
          <a:p>
            <a:pPr algn="ctr"/>
            <a:r>
              <a:rPr lang="en-US" b="1" dirty="0"/>
              <a:t>Image-Based </a:t>
            </a:r>
            <a:r>
              <a:rPr lang="en-US" b="1" dirty="0" smtClean="0"/>
              <a:t>Identification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0204"/>
            <a:ext cx="10515600" cy="5504506"/>
          </a:xfrm>
        </p:spPr>
        <p:txBody>
          <a:bodyPr/>
          <a:lstStyle/>
          <a:p>
            <a:r>
              <a:rPr lang="en-US" dirty="0" smtClean="0"/>
              <a:t>CNNs (Convolutional </a:t>
            </a:r>
            <a:r>
              <a:rPr lang="en-US" dirty="0"/>
              <a:t>Neural </a:t>
            </a:r>
            <a:r>
              <a:rPr lang="en-US" dirty="0" smtClean="0"/>
              <a:t>Networks) </a:t>
            </a:r>
          </a:p>
          <a:p>
            <a:pPr lvl="1"/>
            <a:r>
              <a:rPr lang="en-US" dirty="0" smtClean="0"/>
              <a:t>Morphology based identification </a:t>
            </a:r>
          </a:p>
          <a:p>
            <a:pPr lvl="1"/>
            <a:r>
              <a:rPr lang="en-US" dirty="0" smtClean="0"/>
              <a:t>Colony morphology and counts</a:t>
            </a:r>
          </a:p>
          <a:p>
            <a:r>
              <a:rPr lang="en-US" dirty="0" smtClean="0"/>
              <a:t>Deep </a:t>
            </a:r>
            <a:r>
              <a:rPr lang="en-US" dirty="0"/>
              <a:t>Colony: </a:t>
            </a:r>
            <a:endParaRPr lang="en-US" dirty="0" smtClean="0"/>
          </a:p>
          <a:p>
            <a:pPr lvl="1"/>
            <a:r>
              <a:rPr lang="en-US" dirty="0" smtClean="0"/>
              <a:t>Speciation using colony morphology</a:t>
            </a:r>
          </a:p>
          <a:p>
            <a:pPr lvl="1"/>
            <a:r>
              <a:rPr lang="en-US" dirty="0" smtClean="0"/>
              <a:t>Simulates microbiologist evaluation of plate colonies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atched experts</a:t>
            </a:r>
            <a:r>
              <a:rPr lang="en-US" dirty="0"/>
              <a:t>’ judgement in 95.4% </a:t>
            </a:r>
            <a:endParaRPr lang="en-US" dirty="0" smtClean="0"/>
          </a:p>
          <a:p>
            <a:r>
              <a:rPr lang="en-US" dirty="0" err="1" smtClean="0"/>
              <a:t>EasySort</a:t>
            </a:r>
            <a:r>
              <a:rPr lang="en-US" dirty="0" smtClean="0"/>
              <a:t> AUTO: </a:t>
            </a:r>
          </a:p>
          <a:p>
            <a:pPr lvl="1"/>
            <a:r>
              <a:rPr lang="en-US" dirty="0" smtClean="0"/>
              <a:t>Identifies, sort, and exports single microbial cells </a:t>
            </a:r>
          </a:p>
          <a:p>
            <a:pPr lvl="1"/>
            <a:r>
              <a:rPr lang="en-US" dirty="0" smtClean="0"/>
              <a:t>Further analysis, such as single-cell sequencing</a:t>
            </a:r>
          </a:p>
          <a:p>
            <a:r>
              <a:rPr lang="en-US" dirty="0" smtClean="0"/>
              <a:t>Most still investigational</a:t>
            </a:r>
          </a:p>
          <a:p>
            <a:r>
              <a:rPr lang="en-US" dirty="0" smtClean="0"/>
              <a:t>Currently limited in clinical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65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772" y="0"/>
            <a:ext cx="10515600" cy="769545"/>
          </a:xfrm>
        </p:spPr>
        <p:txBody>
          <a:bodyPr/>
          <a:lstStyle/>
          <a:p>
            <a:pPr algn="ctr"/>
            <a:r>
              <a:rPr lang="en-US" b="1" dirty="0" smtClean="0"/>
              <a:t>Biochemical based identification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7116"/>
            <a:ext cx="10515600" cy="6083929"/>
          </a:xfrm>
        </p:spPr>
        <p:txBody>
          <a:bodyPr/>
          <a:lstStyle/>
          <a:p>
            <a:r>
              <a:rPr lang="en-US" dirty="0" smtClean="0"/>
              <a:t>Compares biochemical reactions to large databases</a:t>
            </a:r>
          </a:p>
          <a:p>
            <a:r>
              <a:rPr lang="en-US" dirty="0" smtClean="0"/>
              <a:t>VITEK 2 (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  <a:r>
              <a:rPr lang="en-US" dirty="0" err="1" smtClean="0"/>
              <a:t>BioMérieux's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Uses wells in </a:t>
            </a:r>
            <a:r>
              <a:rPr lang="en-US" dirty="0" err="1" smtClean="0"/>
              <a:t>Vitek</a:t>
            </a:r>
            <a:r>
              <a:rPr lang="en-US" dirty="0" smtClean="0"/>
              <a:t> cards containing dehydrated substrate</a:t>
            </a:r>
          </a:p>
          <a:p>
            <a:pPr lvl="1"/>
            <a:r>
              <a:rPr lang="en-US" dirty="0"/>
              <a:t> AI </a:t>
            </a:r>
            <a:r>
              <a:rPr lang="en-US" dirty="0" smtClean="0"/>
              <a:t>interprets results </a:t>
            </a:r>
            <a:r>
              <a:rPr lang="en-US" dirty="0"/>
              <a:t>colorimetric and </a:t>
            </a:r>
            <a:r>
              <a:rPr lang="en-US" dirty="0" err="1"/>
              <a:t>turbidimetric</a:t>
            </a:r>
            <a:r>
              <a:rPr lang="en-US" dirty="0"/>
              <a:t> changes</a:t>
            </a:r>
            <a:endParaRPr lang="en-US" dirty="0" smtClean="0"/>
          </a:p>
          <a:p>
            <a:r>
              <a:rPr lang="en-US" dirty="0" err="1" smtClean="0"/>
              <a:t>MicroScan</a:t>
            </a:r>
            <a:r>
              <a:rPr lang="en-US" dirty="0" smtClean="0"/>
              <a:t> system (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Thermo</a:t>
            </a:r>
            <a:r>
              <a:rPr lang="en-US" dirty="0" smtClean="0"/>
              <a:t> </a:t>
            </a:r>
            <a:r>
              <a:rPr lang="en-US" dirty="0" err="1" smtClean="0"/>
              <a:t>Fischers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 </a:t>
            </a:r>
            <a:r>
              <a:rPr lang="en-US" dirty="0"/>
              <a:t>interprets results from biochemical reaction panels</a:t>
            </a:r>
            <a:endParaRPr lang="en-US" dirty="0" smtClean="0"/>
          </a:p>
          <a:p>
            <a:r>
              <a:rPr lang="en-US" dirty="0" err="1"/>
              <a:t>Biolog</a:t>
            </a:r>
            <a:r>
              <a:rPr lang="en-US" dirty="0"/>
              <a:t> </a:t>
            </a:r>
            <a:r>
              <a:rPr lang="en-US" dirty="0" err="1" smtClean="0"/>
              <a:t>Omnilog</a:t>
            </a:r>
            <a:endParaRPr lang="en-US" dirty="0" smtClean="0"/>
          </a:p>
          <a:p>
            <a:pPr lvl="1"/>
            <a:r>
              <a:rPr lang="en-US" dirty="0" smtClean="0"/>
              <a:t>Microplates test microbe’s ability to use </a:t>
            </a:r>
            <a:r>
              <a:rPr lang="en-US" dirty="0"/>
              <a:t>carbon </a:t>
            </a:r>
            <a:r>
              <a:rPr lang="en-US" dirty="0" smtClean="0"/>
              <a:t>sources</a:t>
            </a:r>
          </a:p>
          <a:p>
            <a:pPr lvl="1"/>
            <a:r>
              <a:rPr lang="en-US" dirty="0"/>
              <a:t>AI </a:t>
            </a:r>
            <a:r>
              <a:rPr lang="en-US" dirty="0" smtClean="0"/>
              <a:t>analyze metabolic fingerprints/respiration patterns</a:t>
            </a:r>
          </a:p>
          <a:p>
            <a:pPr lvl="1"/>
            <a:r>
              <a:rPr lang="en-US" dirty="0"/>
              <a:t> </a:t>
            </a:r>
            <a:r>
              <a:rPr lang="en-US" dirty="0" smtClean="0"/>
              <a:t>Identifies </a:t>
            </a:r>
            <a:r>
              <a:rPr lang="en-US" dirty="0"/>
              <a:t>bacteria, yeasts, and fungi</a:t>
            </a:r>
            <a:endParaRPr lang="en-US" dirty="0" smtClean="0"/>
          </a:p>
          <a:p>
            <a:r>
              <a:rPr lang="en-US" dirty="0"/>
              <a:t>AI-assisted </a:t>
            </a:r>
            <a:r>
              <a:rPr lang="en-US" dirty="0" err="1" smtClean="0"/>
              <a:t>biosensing</a:t>
            </a:r>
            <a:endParaRPr lang="en-US" dirty="0" smtClean="0"/>
          </a:p>
          <a:p>
            <a:pPr lvl="1"/>
            <a:r>
              <a:rPr lang="en-US" dirty="0" smtClean="0"/>
              <a:t>Uses </a:t>
            </a:r>
            <a:r>
              <a:rPr lang="en-US" dirty="0"/>
              <a:t>microspheres to perform biochemical </a:t>
            </a:r>
            <a:r>
              <a:rPr lang="en-US" dirty="0" smtClean="0"/>
              <a:t>analyses</a:t>
            </a:r>
          </a:p>
          <a:p>
            <a:pPr lvl="1"/>
            <a:r>
              <a:rPr lang="en-US" dirty="0"/>
              <a:t>AI </a:t>
            </a:r>
            <a:r>
              <a:rPr lang="en-US" dirty="0" smtClean="0"/>
              <a:t>analyze and detects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10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5758"/>
          </a:xfrm>
        </p:spPr>
        <p:txBody>
          <a:bodyPr/>
          <a:lstStyle/>
          <a:p>
            <a:pPr algn="ctr"/>
            <a:r>
              <a:rPr lang="en-US" b="1" dirty="0"/>
              <a:t>VITEK 2 </a:t>
            </a:r>
            <a:r>
              <a:rPr lang="en-US" b="1" dirty="0" smtClean="0"/>
              <a:t>cards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199" y="669957"/>
            <a:ext cx="5865287" cy="60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11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941560"/>
          </a:xfrm>
        </p:spPr>
        <p:txBody>
          <a:bodyPr/>
          <a:lstStyle/>
          <a:p>
            <a:pPr algn="ctr"/>
            <a:r>
              <a:rPr lang="en-US" b="1" dirty="0"/>
              <a:t>VITEK </a:t>
            </a:r>
            <a:r>
              <a:rPr lang="en-US" b="1" dirty="0" smtClean="0"/>
              <a:t>2 automated analyzer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34" y="751438"/>
            <a:ext cx="10728476" cy="59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4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/>
              <a:t>Microscan</a:t>
            </a:r>
            <a:r>
              <a:rPr lang="en-US" b="1" dirty="0" smtClean="0"/>
              <a:t> plate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570" y="986494"/>
            <a:ext cx="8507855" cy="57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23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65" y="0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Thermo</a:t>
            </a:r>
            <a:r>
              <a:rPr lang="en-US" b="1" dirty="0"/>
              <a:t> Fisher's </a:t>
            </a:r>
            <a:r>
              <a:rPr lang="en-US" b="1" dirty="0" err="1"/>
              <a:t>MicroScan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641" y="950614"/>
            <a:ext cx="6928803" cy="58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0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Digital </a:t>
            </a:r>
            <a:r>
              <a:rPr lang="en-US" b="1" dirty="0" smtClean="0"/>
              <a:t>pathology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58645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320" y="1541058"/>
            <a:ext cx="4610274" cy="43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593" y="1690688"/>
            <a:ext cx="3665911" cy="42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83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65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Beckman </a:t>
            </a:r>
            <a:r>
              <a:rPr lang="en-US" b="1" dirty="0" smtClean="0"/>
              <a:t>Coulter </a:t>
            </a:r>
            <a:r>
              <a:rPr lang="en-US" b="1" dirty="0" err="1" smtClean="0"/>
              <a:t>Microscan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014" y="923452"/>
            <a:ext cx="7024018" cy="59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94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521" y="1"/>
            <a:ext cx="10515600" cy="814812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Biolog</a:t>
            </a:r>
            <a:r>
              <a:rPr lang="en-US" b="1" dirty="0"/>
              <a:t> </a:t>
            </a:r>
            <a:r>
              <a:rPr lang="en-US" b="1" dirty="0" err="1" smtClean="0"/>
              <a:t>Omnilog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83" y="745833"/>
            <a:ext cx="7604911" cy="5409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754" y="745834"/>
            <a:ext cx="4348163" cy="54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0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3453"/>
          </a:xfrm>
        </p:spPr>
        <p:txBody>
          <a:bodyPr/>
          <a:lstStyle/>
          <a:p>
            <a:pPr algn="ctr"/>
            <a:r>
              <a:rPr lang="en-US" b="1" dirty="0"/>
              <a:t>Microbial molecular identification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790"/>
            <a:ext cx="10515600" cy="5027173"/>
          </a:xfrm>
        </p:spPr>
        <p:txBody>
          <a:bodyPr/>
          <a:lstStyle/>
          <a:p>
            <a:r>
              <a:rPr lang="en-US" dirty="0"/>
              <a:t>DNA </a:t>
            </a:r>
            <a:r>
              <a:rPr lang="en-US" dirty="0" smtClean="0"/>
              <a:t>Extraction </a:t>
            </a:r>
            <a:endParaRPr lang="en-US" dirty="0"/>
          </a:p>
          <a:p>
            <a:r>
              <a:rPr lang="en-US" dirty="0"/>
              <a:t>Amplification (</a:t>
            </a:r>
            <a:r>
              <a:rPr lang="en-US" dirty="0" smtClean="0"/>
              <a:t>PCR)</a:t>
            </a:r>
            <a:endParaRPr lang="en-US" dirty="0"/>
          </a:p>
          <a:p>
            <a:r>
              <a:rPr lang="en-US" dirty="0"/>
              <a:t>Sequencing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Analysis and database </a:t>
            </a:r>
            <a:r>
              <a:rPr lang="en-US" dirty="0" err="1" smtClean="0"/>
              <a:t>comparism</a:t>
            </a:r>
            <a:endParaRPr lang="en-US" dirty="0" smtClean="0"/>
          </a:p>
          <a:p>
            <a:r>
              <a:rPr lang="en-US" dirty="0"/>
              <a:t>May identify sub-strains and resistance profile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1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Verigene</a:t>
            </a:r>
            <a:r>
              <a:rPr lang="en-US" b="1" dirty="0"/>
              <a:t> systems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13" y="1981642"/>
            <a:ext cx="5425715" cy="3443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941" y="1981643"/>
            <a:ext cx="6482060" cy="34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18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869133"/>
          </a:xfrm>
        </p:spPr>
        <p:txBody>
          <a:bodyPr/>
          <a:lstStyle/>
          <a:p>
            <a:pPr algn="ctr"/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 err="1"/>
              <a:t>B</a:t>
            </a:r>
            <a:r>
              <a:rPr lang="en-US" b="1" dirty="0" err="1" smtClean="0"/>
              <a:t>iofire</a:t>
            </a:r>
            <a:r>
              <a:rPr lang="en-US" b="1" dirty="0" smtClean="0"/>
              <a:t>® </a:t>
            </a:r>
            <a:r>
              <a:rPr lang="en-US" b="1" dirty="0" err="1"/>
              <a:t>F</a:t>
            </a:r>
            <a:r>
              <a:rPr lang="en-US" b="1" dirty="0" err="1" smtClean="0"/>
              <a:t>ilmarray</a:t>
            </a:r>
            <a:r>
              <a:rPr lang="en-US" b="1" dirty="0" smtClean="0"/>
              <a:t>® Torch </a:t>
            </a:r>
            <a:r>
              <a:rPr lang="en-US" b="1" dirty="0"/>
              <a:t>S</a:t>
            </a:r>
            <a:r>
              <a:rPr lang="en-US" b="1" dirty="0" smtClean="0"/>
              <a:t>ystem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725" y="970285"/>
            <a:ext cx="7167941" cy="57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32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65" y="0"/>
            <a:ext cx="10515600" cy="905347"/>
          </a:xfrm>
        </p:spPr>
        <p:txBody>
          <a:bodyPr/>
          <a:lstStyle/>
          <a:p>
            <a:pPr algn="ctr"/>
            <a:r>
              <a:rPr lang="en-US" b="1" dirty="0"/>
              <a:t>Microbial Mass Spectrometry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5347"/>
            <a:ext cx="10515600" cy="5640308"/>
          </a:xfrm>
        </p:spPr>
        <p:txBody>
          <a:bodyPr>
            <a:normAutofit/>
          </a:bodyPr>
          <a:lstStyle/>
          <a:p>
            <a:r>
              <a:rPr lang="en-US" dirty="0" smtClean="0"/>
              <a:t>How it works</a:t>
            </a:r>
          </a:p>
          <a:p>
            <a:r>
              <a:rPr lang="en-US" dirty="0" smtClean="0"/>
              <a:t>Sample </a:t>
            </a:r>
            <a:r>
              <a:rPr lang="en-US" dirty="0"/>
              <a:t>Preparation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Laser </a:t>
            </a:r>
            <a:r>
              <a:rPr lang="en-US" dirty="0"/>
              <a:t>strikes </a:t>
            </a:r>
            <a:r>
              <a:rPr lang="en-US" dirty="0" smtClean="0"/>
              <a:t>Ionization</a:t>
            </a:r>
            <a:r>
              <a:rPr lang="en-US" dirty="0"/>
              <a:t> </a:t>
            </a:r>
            <a:r>
              <a:rPr lang="en-US" dirty="0" smtClean="0"/>
              <a:t> </a:t>
            </a:r>
          </a:p>
          <a:p>
            <a:r>
              <a:rPr lang="en-US" dirty="0" smtClean="0"/>
              <a:t>Separation </a:t>
            </a:r>
            <a:r>
              <a:rPr lang="en-US" dirty="0"/>
              <a:t>&amp; </a:t>
            </a:r>
            <a:r>
              <a:rPr lang="en-US" dirty="0" smtClean="0"/>
              <a:t>Detection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Spectrum Generation</a:t>
            </a:r>
            <a:r>
              <a:rPr lang="en-US" dirty="0"/>
              <a:t> </a:t>
            </a:r>
          </a:p>
          <a:p>
            <a:pPr lvl="1" fontAlgn="ctr"/>
            <a:r>
              <a:rPr lang="en-US" dirty="0" smtClean="0"/>
              <a:t>Unique protein fingerprint</a:t>
            </a:r>
            <a:r>
              <a:rPr lang="en-US" dirty="0"/>
              <a:t> </a:t>
            </a:r>
          </a:p>
          <a:p>
            <a:r>
              <a:rPr lang="en-US" dirty="0" smtClean="0"/>
              <a:t>Database </a:t>
            </a:r>
            <a:r>
              <a:rPr lang="en-US" dirty="0" err="1" smtClean="0"/>
              <a:t>comparism</a:t>
            </a:r>
            <a:r>
              <a:rPr lang="en-US" dirty="0" smtClean="0"/>
              <a:t> and Identification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May identify sub-strains and resistance profile!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30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21" y="0"/>
            <a:ext cx="10515600" cy="1095469"/>
          </a:xfrm>
        </p:spPr>
        <p:txBody>
          <a:bodyPr/>
          <a:lstStyle/>
          <a:p>
            <a:pPr algn="ctr"/>
            <a:r>
              <a:rPr lang="en-US" b="1" dirty="0"/>
              <a:t>MALDI-TOF 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417278"/>
            <a:ext cx="10527020" cy="51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5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002" y="2537956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Clinical Chemistry</a:t>
            </a:r>
            <a:endParaRPr lang="en-US" b="1" dirty="0">
              <a:solidFill>
                <a:schemeClr val="accent6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07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AI in Clinical chemistry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Pre-analytical </a:t>
            </a:r>
            <a:r>
              <a:rPr lang="en-US" dirty="0" smtClean="0"/>
              <a:t>Phase</a:t>
            </a:r>
          </a:p>
          <a:p>
            <a:r>
              <a:rPr lang="en-US" dirty="0"/>
              <a:t>Analytical Phase</a:t>
            </a:r>
            <a:endParaRPr lang="en-US" dirty="0" smtClean="0"/>
          </a:p>
          <a:p>
            <a:r>
              <a:rPr lang="en-US" dirty="0"/>
              <a:t>Post-analytical Phase</a:t>
            </a:r>
          </a:p>
        </p:txBody>
      </p:sp>
    </p:spTree>
    <p:extLst>
      <p:ext uri="{BB962C8B-B14F-4D97-AF65-F5344CB8AC3E}">
        <p14:creationId xmlns:p14="http://schemas.microsoft.com/office/powerpoint/2010/main" val="1240057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250" y="295588"/>
            <a:ext cx="6887162" cy="64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0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Why AI?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Shorter review time</a:t>
            </a:r>
          </a:p>
          <a:p>
            <a:r>
              <a:rPr lang="en-US" dirty="0" smtClean="0"/>
              <a:t>Costs</a:t>
            </a:r>
          </a:p>
          <a:p>
            <a:r>
              <a:rPr lang="en-US" dirty="0" smtClean="0"/>
              <a:t>Consistency</a:t>
            </a:r>
          </a:p>
          <a:p>
            <a:r>
              <a:rPr lang="en-US" dirty="0" smtClean="0"/>
              <a:t>No fatigue</a:t>
            </a:r>
          </a:p>
          <a:p>
            <a:r>
              <a:rPr lang="en-US" dirty="0" smtClean="0"/>
              <a:t>No human factor disruption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2772"/>
          </a:xfrm>
        </p:spPr>
        <p:txBody>
          <a:bodyPr/>
          <a:lstStyle/>
          <a:p>
            <a:pPr algn="ctr"/>
            <a:r>
              <a:rPr lang="en-US" b="1" dirty="0" smtClean="0"/>
              <a:t>Pre-analytical phase-Test prescription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00" y="802771"/>
            <a:ext cx="11190083" cy="5887739"/>
          </a:xfrm>
        </p:spPr>
        <p:txBody>
          <a:bodyPr>
            <a:normAutofit/>
          </a:bodyPr>
          <a:lstStyle/>
          <a:p>
            <a:r>
              <a:rPr lang="en-US" dirty="0" smtClean="0"/>
              <a:t>As always, digitization comes first!</a:t>
            </a:r>
          </a:p>
          <a:p>
            <a:r>
              <a:rPr lang="en-US" dirty="0" smtClean="0"/>
              <a:t>Many US labs already digitized and integrated with EHR</a:t>
            </a:r>
          </a:p>
          <a:p>
            <a:r>
              <a:rPr lang="en-US" dirty="0" smtClean="0"/>
              <a:t>Automated systems do most pre-analytics</a:t>
            </a:r>
          </a:p>
          <a:p>
            <a:r>
              <a:rPr lang="en-US" dirty="0" smtClean="0"/>
              <a:t>OCR useful where integration is lacking</a:t>
            </a:r>
          </a:p>
          <a:p>
            <a:r>
              <a:rPr lang="en-US" dirty="0" smtClean="0"/>
              <a:t>Optical </a:t>
            </a:r>
            <a:r>
              <a:rPr lang="en-US" dirty="0"/>
              <a:t>Character Recognition (OCR</a:t>
            </a:r>
            <a:r>
              <a:rPr lang="en-US" dirty="0" smtClean="0"/>
              <a:t>)  </a:t>
            </a:r>
          </a:p>
          <a:p>
            <a:pPr lvl="1"/>
            <a:r>
              <a:rPr lang="en-US" dirty="0" smtClean="0"/>
              <a:t>Often uses AI and machine learning</a:t>
            </a:r>
          </a:p>
          <a:p>
            <a:pPr lvl="1"/>
            <a:r>
              <a:rPr lang="en-US" dirty="0" smtClean="0"/>
              <a:t>Automates data entry in requisition forms and specimen labels</a:t>
            </a:r>
          </a:p>
          <a:p>
            <a:pPr lvl="2"/>
            <a:r>
              <a:rPr lang="en-US" dirty="0" smtClean="0"/>
              <a:t>Patient </a:t>
            </a:r>
            <a:r>
              <a:rPr lang="en-US" dirty="0"/>
              <a:t>demographics, test orders, and insurance </a:t>
            </a:r>
            <a:r>
              <a:rPr lang="en-US" dirty="0" smtClean="0"/>
              <a:t>details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Can </a:t>
            </a:r>
            <a:r>
              <a:rPr lang="en-US" dirty="0"/>
              <a:t>rapidly read printed </a:t>
            </a:r>
            <a:r>
              <a:rPr lang="en-US" dirty="0" smtClean="0"/>
              <a:t>patient info on specimen label</a:t>
            </a:r>
          </a:p>
          <a:p>
            <a:pPr lvl="2"/>
            <a:r>
              <a:rPr lang="en-US" dirty="0" smtClean="0"/>
              <a:t>Cross reference with LIS and flag discrepancies (</a:t>
            </a:r>
            <a:r>
              <a:rPr lang="en-US" dirty="0" err="1" smtClean="0"/>
              <a:t>e.g</a:t>
            </a:r>
            <a:r>
              <a:rPr lang="en-US" dirty="0" smtClean="0"/>
              <a:t> mislabels)</a:t>
            </a:r>
          </a:p>
          <a:p>
            <a:pPr lvl="1"/>
            <a:r>
              <a:rPr lang="en-US" dirty="0" smtClean="0"/>
              <a:t>Automatically routes tubes to correct </a:t>
            </a:r>
            <a:r>
              <a:rPr lang="en-US" dirty="0"/>
              <a:t>analytical instruments </a:t>
            </a:r>
            <a:endParaRPr lang="en-US" dirty="0" smtClean="0"/>
          </a:p>
          <a:p>
            <a:pPr lvl="1"/>
            <a:r>
              <a:rPr lang="en-US" dirty="0" smtClean="0"/>
              <a:t>Minimizes human errors</a:t>
            </a:r>
          </a:p>
          <a:p>
            <a:pPr lvl="1"/>
            <a:r>
              <a:rPr lang="en-US" dirty="0" smtClean="0"/>
              <a:t>Improves efficiency.</a:t>
            </a:r>
          </a:p>
        </p:txBody>
      </p:sp>
    </p:spTree>
    <p:extLst>
      <p:ext uri="{BB962C8B-B14F-4D97-AF65-F5344CB8AC3E}">
        <p14:creationId xmlns:p14="http://schemas.microsoft.com/office/powerpoint/2010/main" val="2914508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7" y="-74815"/>
            <a:ext cx="10515600" cy="814812"/>
          </a:xfrm>
        </p:spPr>
        <p:txBody>
          <a:bodyPr/>
          <a:lstStyle/>
          <a:p>
            <a:pPr algn="ctr"/>
            <a:r>
              <a:rPr lang="en-US" b="1" dirty="0"/>
              <a:t>Optical Character Recognition (OCR)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6" y="647742"/>
            <a:ext cx="6056768" cy="6064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098" y="647742"/>
            <a:ext cx="4811939" cy="2865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539" y="3592596"/>
            <a:ext cx="4825498" cy="3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5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1972"/>
          </a:xfrm>
        </p:spPr>
        <p:txBody>
          <a:bodyPr/>
          <a:lstStyle/>
          <a:p>
            <a:pPr algn="ctr"/>
            <a:r>
              <a:rPr lang="en-US" b="1" dirty="0"/>
              <a:t>Pre-analytical phase-Specimen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0574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Automated 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venipuncture systems </a:t>
            </a:r>
            <a:r>
              <a:rPr lang="en-US" altLang="en-US" sz="1600" dirty="0" err="1">
                <a:solidFill>
                  <a:srgbClr val="0A0A0A"/>
                </a:solidFill>
                <a:latin typeface="Google Sans"/>
              </a:rPr>
              <a:t>eg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en-US" altLang="en-US" sz="1600" dirty="0" err="1">
                <a:solidFill>
                  <a:srgbClr val="0A0A0A"/>
                </a:solidFill>
                <a:latin typeface="Google Sans"/>
              </a:rPr>
              <a:t>Vitestro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 and </a:t>
            </a:r>
            <a:r>
              <a:rPr lang="en-US" altLang="en-US" sz="1600" dirty="0" err="1">
                <a:solidFill>
                  <a:srgbClr val="0A0A0A"/>
                </a:solidFill>
                <a:latin typeface="Google Sans"/>
              </a:rPr>
              <a:t>MagicNurse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 </a:t>
            </a:r>
            <a:endParaRPr lang="en-US" altLang="en-US" sz="1600" dirty="0" smtClean="0">
              <a:solidFill>
                <a:srgbClr val="0A0A0A"/>
              </a:solidFill>
              <a:latin typeface="Google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High 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first-stick success rates. </a:t>
            </a:r>
            <a:endParaRPr lang="en-US" altLang="en-US" sz="1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 smtClean="0">
                <a:solidFill>
                  <a:srgbClr val="0A0A0A"/>
                </a:solidFill>
                <a:latin typeface="Google Sans"/>
              </a:rPr>
              <a:t>Imaging guidance</a:t>
            </a: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: 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 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Uses near-infrared light and ultrasound imaging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Visualizes vessels and determines depth, size, and location.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A0A0A"/>
                </a:solidFill>
                <a:latin typeface="Google Sans"/>
              </a:rPr>
              <a:t>Artificial intelligence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: 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Compares visual data against vein anatomy database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Selects the most suitable and accessible vein for the procedure.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A0A0A"/>
                </a:solidFill>
                <a:latin typeface="Google Sans"/>
              </a:rPr>
              <a:t>Robotic needle insertion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: 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Robotic arm precisely inserts the needle into the chosen vein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Real-time imaging continues to guide the robot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Adjustments made to account for minor patient movements.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A0A0A"/>
                </a:solidFill>
                <a:latin typeface="Google Sans"/>
              </a:rPr>
              <a:t>Automated sample handling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: 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Fill and standardize the blood collection </a:t>
            </a: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tubes</a:t>
            </a: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Sample quality evaluation</a:t>
            </a:r>
          </a:p>
          <a:p>
            <a:pPr marL="914400" lvl="2" indent="0">
              <a:lnSpc>
                <a:spcPct val="100000"/>
              </a:lnSpc>
              <a:buFontTx/>
              <a:buChar char="•"/>
            </a:pPr>
            <a:r>
              <a:rPr lang="en-US" altLang="en-US" sz="1200" dirty="0" smtClean="0">
                <a:solidFill>
                  <a:srgbClr val="0A0A0A"/>
                </a:solidFill>
                <a:latin typeface="Google Sans"/>
              </a:rPr>
              <a:t>Icterus, </a:t>
            </a:r>
            <a:r>
              <a:rPr lang="en-US" altLang="en-US" sz="1200" dirty="0" err="1" smtClean="0">
                <a:solidFill>
                  <a:srgbClr val="0A0A0A"/>
                </a:solidFill>
                <a:latin typeface="Google Sans"/>
              </a:rPr>
              <a:t>lipemia</a:t>
            </a:r>
            <a:r>
              <a:rPr lang="en-US" altLang="en-US" sz="1200" dirty="0" smtClean="0">
                <a:solidFill>
                  <a:srgbClr val="0A0A0A"/>
                </a:solidFill>
                <a:latin typeface="Google Sans"/>
              </a:rPr>
              <a:t>, hemolysis </a:t>
            </a:r>
            <a:r>
              <a:rPr lang="en-US" altLang="en-US" sz="1200" dirty="0" err="1" smtClean="0">
                <a:solidFill>
                  <a:srgbClr val="0A0A0A"/>
                </a:solidFill>
                <a:latin typeface="Google Sans"/>
              </a:rPr>
              <a:t>etc</a:t>
            </a:r>
            <a:endParaRPr lang="en-US" altLang="en-US" sz="1200" dirty="0">
              <a:solidFill>
                <a:srgbClr val="0A0A0A"/>
              </a:solidFill>
              <a:latin typeface="Google Sans"/>
            </a:endParaRPr>
          </a:p>
          <a:p>
            <a:pPr marL="457200" lvl="1" indent="0">
              <a:lnSpc>
                <a:spcPct val="100000"/>
              </a:lnSpc>
              <a:buFontTx/>
              <a:buChar char="•"/>
            </a:pP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Some have on-board </a:t>
            </a:r>
            <a:r>
              <a:rPr lang="en-US" altLang="en-US" sz="1600" dirty="0">
                <a:solidFill>
                  <a:srgbClr val="0A0A0A"/>
                </a:solidFill>
                <a:latin typeface="Google Sans"/>
              </a:rPr>
              <a:t>centrifuge for rapid blood </a:t>
            </a:r>
            <a:r>
              <a:rPr lang="en-US" altLang="en-US" sz="1600" dirty="0" smtClean="0">
                <a:solidFill>
                  <a:srgbClr val="0A0A0A"/>
                </a:solidFill>
                <a:latin typeface="Google Sans"/>
              </a:rPr>
              <a:t>analysis</a:t>
            </a:r>
            <a:endParaRPr lang="en-US" altLang="en-US" sz="1600" dirty="0">
              <a:solidFill>
                <a:srgbClr val="0A0A0A"/>
              </a:solidFill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2766961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104523"/>
          </a:xfrm>
        </p:spPr>
        <p:txBody>
          <a:bodyPr/>
          <a:lstStyle/>
          <a:p>
            <a:pPr algn="ctr"/>
            <a:r>
              <a:rPr lang="en-US" b="1" dirty="0"/>
              <a:t>Pre-analytical </a:t>
            </a:r>
            <a:r>
              <a:rPr lang="en-US" b="1" dirty="0" smtClean="0"/>
              <a:t>phase-Specimen collection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81" y="1680769"/>
            <a:ext cx="4686183" cy="385995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73" y="1680769"/>
            <a:ext cx="7067739" cy="3854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491" y="5830432"/>
            <a:ext cx="121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Vein finder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3263" y="5821378"/>
            <a:ext cx="254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Automated venipuncture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10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26" y="0"/>
            <a:ext cx="10515600" cy="1095469"/>
          </a:xfrm>
        </p:spPr>
        <p:txBody>
          <a:bodyPr/>
          <a:lstStyle/>
          <a:p>
            <a:pPr algn="ctr"/>
            <a:r>
              <a:rPr lang="en-US" b="1" dirty="0"/>
              <a:t>Pre-analytical P</a:t>
            </a:r>
            <a:r>
              <a:rPr lang="en-US" b="1" dirty="0" smtClean="0"/>
              <a:t>hase-Sample </a:t>
            </a:r>
            <a:r>
              <a:rPr lang="en-US" b="1" dirty="0"/>
              <a:t>Transportation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5470"/>
            <a:ext cx="3503691" cy="3447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46" y="1095469"/>
            <a:ext cx="4183633" cy="3395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34" y="1095470"/>
            <a:ext cx="4325366" cy="3395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855" y="4707802"/>
            <a:ext cx="17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Pneumatic tubes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0641" y="4707802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14368" y="4707802"/>
            <a:ext cx="83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70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75" y="1"/>
            <a:ext cx="10515600" cy="1086416"/>
          </a:xfrm>
        </p:spPr>
        <p:txBody>
          <a:bodyPr/>
          <a:lstStyle/>
          <a:p>
            <a:pPr algn="ctr"/>
            <a:r>
              <a:rPr lang="en-US" b="1" dirty="0"/>
              <a:t>Analytical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2507"/>
            <a:ext cx="10515600" cy="57942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Automated systems with AI already built into analyzers and LIS</a:t>
            </a:r>
          </a:p>
          <a:p>
            <a:r>
              <a:rPr lang="en-US" dirty="0" smtClean="0"/>
              <a:t>Complex </a:t>
            </a:r>
            <a:r>
              <a:rPr lang="en-US" dirty="0"/>
              <a:t>data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Analyze data from different analytic method</a:t>
            </a:r>
          </a:p>
          <a:p>
            <a:pPr lvl="1"/>
            <a:r>
              <a:rPr lang="en-US" dirty="0" smtClean="0"/>
              <a:t>May identify </a:t>
            </a:r>
            <a:r>
              <a:rPr lang="en-US" dirty="0"/>
              <a:t>patterns and anomalies </a:t>
            </a:r>
            <a:r>
              <a:rPr lang="en-US" dirty="0" smtClean="0"/>
              <a:t>missed </a:t>
            </a:r>
            <a:r>
              <a:rPr lang="en-US" dirty="0"/>
              <a:t>by </a:t>
            </a:r>
            <a:r>
              <a:rPr lang="en-US" dirty="0" smtClean="0"/>
              <a:t>human </a:t>
            </a:r>
          </a:p>
          <a:p>
            <a:r>
              <a:rPr lang="en-US" dirty="0" smtClean="0"/>
              <a:t>Enhanced quality control</a:t>
            </a:r>
          </a:p>
          <a:p>
            <a:pPr lvl="1"/>
            <a:r>
              <a:rPr lang="en-US" dirty="0" smtClean="0"/>
              <a:t>Flag instrument issues faster</a:t>
            </a:r>
          </a:p>
          <a:p>
            <a:pPr lvl="1"/>
            <a:r>
              <a:rPr lang="en-US" dirty="0" smtClean="0"/>
              <a:t>Identifies deviations from normal, trends, and other QI issues</a:t>
            </a:r>
          </a:p>
          <a:p>
            <a:r>
              <a:rPr lang="en-US" dirty="0" smtClean="0"/>
              <a:t>Improved interpretation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ccuracy </a:t>
            </a:r>
            <a:r>
              <a:rPr lang="en-US" dirty="0"/>
              <a:t>and speed of interpreting </a:t>
            </a:r>
            <a:r>
              <a:rPr lang="en-US" dirty="0" smtClean="0"/>
              <a:t>results </a:t>
            </a:r>
          </a:p>
          <a:p>
            <a:pPr lvl="1"/>
            <a:r>
              <a:rPr lang="en-US" dirty="0"/>
              <a:t>Spectral data </a:t>
            </a:r>
            <a:r>
              <a:rPr lang="en-US" dirty="0" smtClean="0"/>
              <a:t>processing for compound identification</a:t>
            </a:r>
          </a:p>
          <a:p>
            <a:pPr lvl="1"/>
            <a:r>
              <a:rPr lang="en-US" dirty="0" err="1" smtClean="0"/>
              <a:t>E.g</a:t>
            </a:r>
            <a:r>
              <a:rPr lang="en-US" dirty="0" smtClean="0"/>
              <a:t> recognizing </a:t>
            </a:r>
            <a:r>
              <a:rPr lang="en-US" dirty="0"/>
              <a:t>biomarker profiles that indicate </a:t>
            </a:r>
            <a:r>
              <a:rPr lang="en-US" dirty="0" smtClean="0"/>
              <a:t>health </a:t>
            </a:r>
            <a:r>
              <a:rPr lang="en-US" dirty="0"/>
              <a:t>status. </a:t>
            </a:r>
          </a:p>
          <a:p>
            <a:r>
              <a:rPr lang="en-US" dirty="0"/>
              <a:t>Workflow </a:t>
            </a:r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flagging and initial result </a:t>
            </a:r>
            <a:r>
              <a:rPr lang="en-US" dirty="0" smtClean="0"/>
              <a:t>review</a:t>
            </a:r>
          </a:p>
          <a:p>
            <a:pPr lvl="1"/>
            <a:r>
              <a:rPr lang="en-US" dirty="0" smtClean="0"/>
              <a:t>Frees </a:t>
            </a:r>
            <a:r>
              <a:rPr lang="en-US" dirty="0"/>
              <a:t>up lab professionals to focus on more complex cases. </a:t>
            </a:r>
          </a:p>
        </p:txBody>
      </p:sp>
    </p:spTree>
    <p:extLst>
      <p:ext uri="{BB962C8B-B14F-4D97-AF65-F5344CB8AC3E}">
        <p14:creationId xmlns:p14="http://schemas.microsoft.com/office/powerpoint/2010/main" val="16278252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7774"/>
          </a:xfrm>
        </p:spPr>
        <p:txBody>
          <a:bodyPr/>
          <a:lstStyle/>
          <a:p>
            <a:pPr algn="ctr"/>
            <a:r>
              <a:rPr lang="en-US" b="1" dirty="0"/>
              <a:t>Post-analytical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3330"/>
            <a:ext cx="10515600" cy="5902859"/>
          </a:xfrm>
        </p:spPr>
        <p:txBody>
          <a:bodyPr>
            <a:normAutofit/>
          </a:bodyPr>
          <a:lstStyle/>
          <a:p>
            <a:r>
              <a:rPr lang="en-US" dirty="0"/>
              <a:t>Automated result interpretation and </a:t>
            </a:r>
            <a:r>
              <a:rPr lang="en-US" dirty="0" smtClean="0"/>
              <a:t>reporting</a:t>
            </a:r>
          </a:p>
          <a:p>
            <a:pPr lvl="1" fontAlgn="ctr"/>
            <a:r>
              <a:rPr lang="en-US" dirty="0" smtClean="0"/>
              <a:t>More comprehensive reports that are easier for clinicians to understand</a:t>
            </a:r>
            <a:endParaRPr lang="en-US" dirty="0"/>
          </a:p>
          <a:p>
            <a:r>
              <a:rPr lang="en-US" dirty="0" smtClean="0"/>
              <a:t>Large scale automatic result validation</a:t>
            </a:r>
            <a:r>
              <a:rPr lang="en-US" dirty="0"/>
              <a:t> </a:t>
            </a:r>
          </a:p>
          <a:p>
            <a:pPr lvl="1" fontAlgn="ctr"/>
            <a:r>
              <a:rPr lang="en-US" dirty="0" smtClean="0"/>
              <a:t>Speeds up result release</a:t>
            </a:r>
            <a:r>
              <a:rPr lang="en-US" dirty="0"/>
              <a:t> </a:t>
            </a:r>
          </a:p>
          <a:p>
            <a:r>
              <a:rPr lang="en-US" dirty="0"/>
              <a:t>Critical </a:t>
            </a:r>
            <a:r>
              <a:rPr lang="en-US" dirty="0" smtClean="0"/>
              <a:t>value management</a:t>
            </a:r>
            <a:r>
              <a:rPr lang="en-US" dirty="0"/>
              <a:t> </a:t>
            </a:r>
          </a:p>
          <a:p>
            <a:r>
              <a:rPr lang="en-US" dirty="0" smtClean="0"/>
              <a:t>Error </a:t>
            </a:r>
            <a:r>
              <a:rPr lang="en-US" dirty="0"/>
              <a:t>detection and </a:t>
            </a:r>
            <a:r>
              <a:rPr lang="en-US" dirty="0" smtClean="0"/>
              <a:t>correction</a:t>
            </a:r>
          </a:p>
          <a:p>
            <a:pPr lvl="1"/>
            <a:r>
              <a:rPr lang="en-US" dirty="0" smtClean="0"/>
              <a:t>Detects errors, discrepancies between different test results </a:t>
            </a:r>
            <a:r>
              <a:rPr lang="en-US" dirty="0" err="1" smtClean="0"/>
              <a:t>etc</a:t>
            </a:r>
            <a:r>
              <a:rPr lang="en-US" dirty="0"/>
              <a:t>  </a:t>
            </a:r>
          </a:p>
          <a:p>
            <a:r>
              <a:rPr lang="en-US" dirty="0"/>
              <a:t>Data integration and </a:t>
            </a:r>
            <a:r>
              <a:rPr lang="en-US" dirty="0" smtClean="0"/>
              <a:t>clinical correlation</a:t>
            </a:r>
            <a:r>
              <a:rPr lang="en-US" dirty="0"/>
              <a:t>: </a:t>
            </a:r>
          </a:p>
          <a:p>
            <a:pPr lvl="1" fontAlgn="ctr"/>
            <a:r>
              <a:rPr lang="en-US" dirty="0" smtClean="0"/>
              <a:t>Provides a more comprehensive picture of patient health</a:t>
            </a:r>
            <a:r>
              <a:rPr lang="en-US" dirty="0"/>
              <a:t> </a:t>
            </a:r>
          </a:p>
          <a:p>
            <a:r>
              <a:rPr lang="en-US" dirty="0"/>
              <a:t>Personalized </a:t>
            </a:r>
            <a:r>
              <a:rPr lang="en-US" dirty="0" smtClean="0"/>
              <a:t>reporting </a:t>
            </a:r>
          </a:p>
          <a:p>
            <a:pPr lvl="1"/>
            <a:r>
              <a:rPr lang="en-US" dirty="0" smtClean="0"/>
              <a:t>Tailors reports to individual patient (precise medicine)</a:t>
            </a:r>
            <a:r>
              <a:rPr lang="en-US" dirty="0"/>
              <a:t> </a:t>
            </a:r>
          </a:p>
          <a:p>
            <a:r>
              <a:rPr lang="en-US" dirty="0" smtClean="0"/>
              <a:t>Workflow </a:t>
            </a:r>
            <a:r>
              <a:rPr lang="en-US" dirty="0"/>
              <a:t>and data </a:t>
            </a:r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85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36" y="249268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Hematology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73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Overview of AI application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07398"/>
            <a:ext cx="12179485" cy="42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258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Morphology-Digital </a:t>
            </a:r>
            <a:r>
              <a:rPr lang="en-US" b="1" dirty="0"/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Automated systems do counts </a:t>
            </a:r>
          </a:p>
          <a:p>
            <a:r>
              <a:rPr lang="en-US" dirty="0" smtClean="0"/>
              <a:t>Prepare and stain blood and bone marrow films</a:t>
            </a:r>
          </a:p>
          <a:p>
            <a:r>
              <a:rPr lang="en-US" dirty="0" smtClean="0"/>
              <a:t>Slide scanners digitize, analyze and store hematology slides</a:t>
            </a:r>
          </a:p>
          <a:p>
            <a:r>
              <a:rPr lang="en-US" dirty="0" smtClean="0"/>
              <a:t>Identifies blood cells anomalies with </a:t>
            </a:r>
            <a:r>
              <a:rPr lang="en-US" dirty="0"/>
              <a:t>high precision. </a:t>
            </a:r>
            <a:endParaRPr lang="en-US" dirty="0" smtClean="0"/>
          </a:p>
          <a:p>
            <a:r>
              <a:rPr lang="en-US" dirty="0" smtClean="0"/>
              <a:t>Identifies malignant cell populations</a:t>
            </a:r>
          </a:p>
          <a:p>
            <a:r>
              <a:rPr lang="en-US" dirty="0" smtClean="0"/>
              <a:t>Allows for remote consultation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1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Radiology vs 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Radiology digitization ahead of pathology</a:t>
            </a:r>
            <a:endParaRPr lang="en-US" dirty="0"/>
          </a:p>
          <a:p>
            <a:r>
              <a:rPr lang="en-US" dirty="0" smtClean="0"/>
              <a:t>Data size </a:t>
            </a:r>
          </a:p>
          <a:p>
            <a:r>
              <a:rPr lang="en-US" dirty="0" smtClean="0"/>
              <a:t>Storage space</a:t>
            </a:r>
          </a:p>
          <a:p>
            <a:r>
              <a:rPr lang="en-US" dirty="0" smtClean="0"/>
              <a:t>Practical Radiology systems</a:t>
            </a:r>
          </a:p>
          <a:p>
            <a:r>
              <a:rPr lang="en-US" dirty="0" smtClean="0"/>
              <a:t>Accuracy </a:t>
            </a:r>
            <a:endParaRPr lang="en-US" dirty="0" smtClean="0"/>
          </a:p>
          <a:p>
            <a:r>
              <a:rPr lang="en-US" b="1" dirty="0" smtClean="0"/>
              <a:t>Digitization always comes first!!!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224653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39" y="0"/>
            <a:ext cx="10515600" cy="896293"/>
          </a:xfrm>
        </p:spPr>
        <p:txBody>
          <a:bodyPr/>
          <a:lstStyle/>
          <a:p>
            <a:pPr algn="ctr"/>
            <a:r>
              <a:rPr lang="en-US" b="1" dirty="0"/>
              <a:t>CellaVision </a:t>
            </a:r>
            <a:r>
              <a:rPr lang="en-US" b="1" dirty="0" smtClean="0"/>
              <a:t>system by </a:t>
            </a:r>
            <a:r>
              <a:rPr lang="en-US" b="1" dirty="0"/>
              <a:t>Beckman Coulter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977" y="733331"/>
            <a:ext cx="9509926" cy="58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1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9790"/>
          </a:xfrm>
        </p:spPr>
        <p:txBody>
          <a:bodyPr/>
          <a:lstStyle/>
          <a:p>
            <a:pPr algn="ctr"/>
            <a:r>
              <a:rPr lang="en-US" b="1" dirty="0" smtClean="0"/>
              <a:t>Immunology- flow cytometry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7362"/>
            <a:ext cx="10515600" cy="5368705"/>
          </a:xfrm>
        </p:spPr>
        <p:txBody>
          <a:bodyPr>
            <a:normAutofit/>
          </a:bodyPr>
          <a:lstStyle/>
          <a:p>
            <a:r>
              <a:rPr lang="en-US" dirty="0" err="1" smtClean="0"/>
              <a:t>Experinmental</a:t>
            </a:r>
            <a:r>
              <a:rPr lang="en-US" dirty="0" smtClean="0"/>
              <a:t>, mostly technical</a:t>
            </a:r>
          </a:p>
          <a:p>
            <a:r>
              <a:rPr lang="en-US" dirty="0" err="1"/>
              <a:t>DeepFlow</a:t>
            </a:r>
            <a:r>
              <a:rPr lang="en-US" dirty="0" smtClean="0"/>
              <a:t>™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rained </a:t>
            </a:r>
            <a:r>
              <a:rPr lang="en-US" dirty="0"/>
              <a:t>on over 300,000 expert-diagnosed clinical </a:t>
            </a:r>
            <a:r>
              <a:rPr lang="en-US" dirty="0" smtClean="0"/>
              <a:t>cases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emonstrated</a:t>
            </a:r>
            <a:r>
              <a:rPr lang="en-US" dirty="0"/>
              <a:t> 100% sensitivity and </a:t>
            </a:r>
            <a:r>
              <a:rPr lang="en-US" dirty="0" smtClean="0"/>
              <a:t>98.3% specificity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utomated </a:t>
            </a:r>
            <a:r>
              <a:rPr lang="en-US" dirty="0"/>
              <a:t>data management, storage, and diagnostic </a:t>
            </a:r>
            <a:r>
              <a:rPr lang="en-US" dirty="0" smtClean="0"/>
              <a:t>workflow</a:t>
            </a:r>
          </a:p>
          <a:p>
            <a:pPr lvl="1"/>
            <a:r>
              <a:rPr lang="en-US" dirty="0" smtClean="0"/>
              <a:t>Auto </a:t>
            </a:r>
            <a:r>
              <a:rPr lang="en-US" dirty="0"/>
              <a:t>gating,  classification and report </a:t>
            </a:r>
            <a:r>
              <a:rPr lang="en-US" dirty="0" smtClean="0"/>
              <a:t>generation</a:t>
            </a:r>
          </a:p>
          <a:p>
            <a:pPr lvl="1"/>
            <a:r>
              <a:rPr lang="en-US" dirty="0" smtClean="0"/>
              <a:t>Analyze 100k events in 5 secs</a:t>
            </a:r>
            <a:endParaRPr lang="en-US" dirty="0"/>
          </a:p>
          <a:p>
            <a:r>
              <a:rPr lang="en-US" dirty="0" smtClean="0"/>
              <a:t>Smart </a:t>
            </a:r>
            <a:r>
              <a:rPr lang="en-US" dirty="0" err="1"/>
              <a:t>Cyto</a:t>
            </a:r>
            <a:r>
              <a:rPr lang="en-US" dirty="0"/>
              <a:t> </a:t>
            </a:r>
            <a:r>
              <a:rPr lang="en-US" dirty="0" smtClean="0"/>
              <a:t>Flow</a:t>
            </a:r>
          </a:p>
          <a:p>
            <a:pPr lvl="1"/>
            <a:r>
              <a:rPr lang="en-US" dirty="0" smtClean="0"/>
              <a:t>Automates complex </a:t>
            </a:r>
            <a:r>
              <a:rPr lang="en-US" dirty="0"/>
              <a:t>flow cytometry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Automatically </a:t>
            </a:r>
            <a:r>
              <a:rPr lang="en-US" dirty="0"/>
              <a:t>cluster </a:t>
            </a:r>
            <a:r>
              <a:rPr lang="en-US" dirty="0" smtClean="0"/>
              <a:t>cells</a:t>
            </a:r>
          </a:p>
          <a:p>
            <a:pPr lvl="1"/>
            <a:r>
              <a:rPr lang="en-US" dirty="0" smtClean="0"/>
              <a:t>Identify specific populations (</a:t>
            </a:r>
            <a:r>
              <a:rPr lang="en-US" dirty="0" err="1" smtClean="0"/>
              <a:t>eg</a:t>
            </a:r>
            <a:r>
              <a:rPr lang="en-US" dirty="0" smtClean="0"/>
              <a:t> MRD)</a:t>
            </a:r>
          </a:p>
        </p:txBody>
      </p:sp>
    </p:spTree>
    <p:extLst>
      <p:ext uri="{BB962C8B-B14F-4D97-AF65-F5344CB8AC3E}">
        <p14:creationId xmlns:p14="http://schemas.microsoft.com/office/powerpoint/2010/main" val="4061762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en-US" b="1" dirty="0" smtClean="0"/>
              <a:t>Cytogenetics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6416"/>
            <a:ext cx="10515600" cy="5090547"/>
          </a:xfrm>
        </p:spPr>
        <p:txBody>
          <a:bodyPr/>
          <a:lstStyle/>
          <a:p>
            <a:r>
              <a:rPr lang="en-US" dirty="0"/>
              <a:t>Automated </a:t>
            </a:r>
            <a:r>
              <a:rPr lang="en-US" dirty="0" smtClean="0"/>
              <a:t>karyotyping</a:t>
            </a:r>
          </a:p>
          <a:p>
            <a:r>
              <a:rPr lang="en-US" dirty="0"/>
              <a:t>ASI (Applied Spectral Imaging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Automated </a:t>
            </a:r>
            <a:r>
              <a:rPr lang="en-US" dirty="0" smtClean="0"/>
              <a:t>scanning, analysis and </a:t>
            </a:r>
            <a:r>
              <a:rPr lang="en-US" dirty="0" err="1" smtClean="0"/>
              <a:t>karyogram</a:t>
            </a:r>
            <a:endParaRPr lang="en-US" dirty="0" smtClean="0"/>
          </a:p>
          <a:p>
            <a:pPr lvl="1"/>
            <a:r>
              <a:rPr lang="en-US" dirty="0" smtClean="0"/>
              <a:t>Banding, anomaly detection</a:t>
            </a:r>
          </a:p>
          <a:p>
            <a:pPr lvl="1"/>
            <a:r>
              <a:rPr lang="en-US" dirty="0" smtClean="0"/>
              <a:t>FISH</a:t>
            </a:r>
          </a:p>
          <a:p>
            <a:pPr lvl="1"/>
            <a:r>
              <a:rPr lang="en-US" dirty="0" smtClean="0"/>
              <a:t>LIS integration</a:t>
            </a:r>
          </a:p>
          <a:p>
            <a:r>
              <a:rPr lang="en-US" dirty="0" err="1" smtClean="0"/>
              <a:t>BioView</a:t>
            </a:r>
            <a:endParaRPr lang="en-US" dirty="0" smtClean="0"/>
          </a:p>
          <a:p>
            <a:r>
              <a:rPr lang="en-US" dirty="0" err="1" smtClean="0"/>
              <a:t>MetaSystems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295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ASI (Applied Spectral Imaging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36" y="2088213"/>
            <a:ext cx="6153055" cy="395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797" y="2088213"/>
            <a:ext cx="5771347" cy="39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41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Molecular biology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Automated DNA extractions</a:t>
            </a:r>
          </a:p>
          <a:p>
            <a:r>
              <a:rPr lang="en-US" dirty="0" smtClean="0"/>
              <a:t>AI sifts through molecular lesions</a:t>
            </a:r>
          </a:p>
          <a:p>
            <a:r>
              <a:rPr lang="en-US" dirty="0" smtClean="0"/>
              <a:t>References database</a:t>
            </a:r>
          </a:p>
          <a:p>
            <a:r>
              <a:rPr lang="en-US" dirty="0" smtClean="0"/>
              <a:t>Hematologic malignancy classification and subtyping</a:t>
            </a:r>
          </a:p>
          <a:p>
            <a:r>
              <a:rPr lang="en-US" dirty="0" smtClean="0"/>
              <a:t>Personalized 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7858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Future </a:t>
            </a:r>
            <a:r>
              <a:rPr lang="en-US" b="1" dirty="0" err="1" smtClean="0"/>
              <a:t>Perspetives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Currently still limited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eaching</a:t>
            </a:r>
            <a:r>
              <a:rPr lang="en-US" dirty="0"/>
              <a:t>, </a:t>
            </a:r>
            <a:r>
              <a:rPr lang="en-US" dirty="0" smtClean="0"/>
              <a:t>research &amp; QA</a:t>
            </a:r>
          </a:p>
          <a:p>
            <a:r>
              <a:rPr lang="en-US" dirty="0" smtClean="0"/>
              <a:t>WSI &lt;30% of institutions</a:t>
            </a:r>
          </a:p>
          <a:p>
            <a:r>
              <a:rPr lang="en-US" dirty="0" smtClean="0"/>
              <a:t>Still lacks robustness and general applicability</a:t>
            </a:r>
          </a:p>
          <a:p>
            <a:pPr lvl="1"/>
            <a:r>
              <a:rPr lang="en-US" dirty="0" smtClean="0"/>
              <a:t>Performance depends on training data volume and quality</a:t>
            </a:r>
          </a:p>
          <a:p>
            <a:pPr lvl="1"/>
            <a:r>
              <a:rPr lang="en-US" dirty="0" smtClean="0"/>
              <a:t>20% drop in performance when parameters change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ariations </a:t>
            </a:r>
            <a:r>
              <a:rPr lang="en-US" dirty="0"/>
              <a:t>in staining procedures, tissue types and scanners</a:t>
            </a:r>
            <a:endParaRPr lang="en-US" dirty="0" smtClean="0"/>
          </a:p>
          <a:p>
            <a:r>
              <a:rPr lang="en-US" dirty="0" smtClean="0"/>
              <a:t>Calls for open source data/central repository</a:t>
            </a:r>
          </a:p>
          <a:p>
            <a:pPr lvl="1"/>
            <a:r>
              <a:rPr lang="en-US" dirty="0"/>
              <a:t> </a:t>
            </a:r>
            <a:r>
              <a:rPr lang="en-US" dirty="0" smtClean="0"/>
              <a:t>Like Cancer </a:t>
            </a:r>
            <a:r>
              <a:rPr lang="en-US" dirty="0"/>
              <a:t>Genome Atlas, the Cancer Imaging </a:t>
            </a:r>
            <a:r>
              <a:rPr lang="en-US" dirty="0" smtClean="0"/>
              <a:t>Archives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09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207"/>
          </a:xfrm>
        </p:spPr>
        <p:txBody>
          <a:bodyPr/>
          <a:lstStyle/>
          <a:p>
            <a:pPr algn="ctr"/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15142"/>
            <a:ext cx="10515600" cy="6242857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Shafi</a:t>
            </a:r>
            <a:r>
              <a:rPr lang="en-US" dirty="0"/>
              <a:t> S, </a:t>
            </a:r>
            <a:r>
              <a:rPr lang="en-US" dirty="0" err="1"/>
              <a:t>Parwani</a:t>
            </a:r>
            <a:r>
              <a:rPr lang="en-US" dirty="0"/>
              <a:t> AV. Artificial intelligence in diagnostic pathology. </a:t>
            </a:r>
            <a:r>
              <a:rPr lang="en-US" dirty="0" err="1"/>
              <a:t>Diagn</a:t>
            </a:r>
            <a:r>
              <a:rPr lang="en-US" dirty="0"/>
              <a:t> </a:t>
            </a:r>
            <a:r>
              <a:rPr lang="en-US" dirty="0" err="1"/>
              <a:t>Pathol</a:t>
            </a:r>
            <a:r>
              <a:rPr lang="en-US" dirty="0"/>
              <a:t>. 2023 Oct 3;18(1):109. </a:t>
            </a:r>
            <a:r>
              <a:rPr lang="en-US" dirty="0" err="1"/>
              <a:t>doi</a:t>
            </a:r>
            <a:r>
              <a:rPr lang="en-US" dirty="0"/>
              <a:t>: 10.1186/s13000-023-01375-z. PMID: 37784122; PMCID: </a:t>
            </a:r>
            <a:r>
              <a:rPr lang="en-US" dirty="0" smtClean="0"/>
              <a:t>PMC10546747</a:t>
            </a:r>
          </a:p>
          <a:p>
            <a:r>
              <a:rPr lang="en-US" dirty="0" err="1"/>
              <a:t>Försch</a:t>
            </a:r>
            <a:r>
              <a:rPr lang="en-US" dirty="0"/>
              <a:t> S, </a:t>
            </a:r>
            <a:r>
              <a:rPr lang="en-US" dirty="0" err="1"/>
              <a:t>Klauschen</a:t>
            </a:r>
            <a:r>
              <a:rPr lang="en-US" dirty="0"/>
              <a:t> F, </a:t>
            </a:r>
            <a:r>
              <a:rPr lang="en-US" dirty="0" err="1"/>
              <a:t>Hufnagl</a:t>
            </a:r>
            <a:r>
              <a:rPr lang="en-US" dirty="0"/>
              <a:t> P, Roth W. Artificial Intelligence in Pathology. </a:t>
            </a:r>
            <a:r>
              <a:rPr lang="en-US" dirty="0" err="1"/>
              <a:t>Dtsch</a:t>
            </a:r>
            <a:r>
              <a:rPr lang="en-US" dirty="0"/>
              <a:t> </a:t>
            </a:r>
            <a:r>
              <a:rPr lang="en-US" dirty="0" err="1"/>
              <a:t>Arztebl</a:t>
            </a:r>
            <a:r>
              <a:rPr lang="en-US" dirty="0"/>
              <a:t> Int. 2021 Mar 26;118(12):194-204. </a:t>
            </a:r>
            <a:r>
              <a:rPr lang="en-US" dirty="0" err="1"/>
              <a:t>doi</a:t>
            </a:r>
            <a:r>
              <a:rPr lang="en-US" dirty="0"/>
              <a:t>: 10.3238/arztebl.m2021.0011. PMID: 34024323; PMCID: PMC8278129</a:t>
            </a:r>
            <a:r>
              <a:rPr lang="en-US" dirty="0" smtClean="0"/>
              <a:t>.</a:t>
            </a:r>
          </a:p>
          <a:p>
            <a:r>
              <a:rPr lang="en-US" dirty="0" err="1"/>
              <a:t>Ghaffar</a:t>
            </a:r>
            <a:r>
              <a:rPr lang="en-US" dirty="0"/>
              <a:t> Nia N, </a:t>
            </a:r>
            <a:r>
              <a:rPr lang="en-US" dirty="0" err="1"/>
              <a:t>Kaplanoglu</a:t>
            </a:r>
            <a:r>
              <a:rPr lang="en-US" dirty="0"/>
              <a:t> E, </a:t>
            </a:r>
            <a:r>
              <a:rPr lang="en-US" dirty="0" err="1"/>
              <a:t>Nasab</a:t>
            </a:r>
            <a:r>
              <a:rPr lang="en-US" dirty="0"/>
              <a:t> A. Evaluation of artificial intelligence techniques in disease diagnosis and prediction. </a:t>
            </a:r>
            <a:r>
              <a:rPr lang="en-US" dirty="0" err="1"/>
              <a:t>Discov</a:t>
            </a:r>
            <a:r>
              <a:rPr lang="en-US" dirty="0"/>
              <a:t> </a:t>
            </a:r>
            <a:r>
              <a:rPr lang="en-US" dirty="0" err="1"/>
              <a:t>Artif</a:t>
            </a:r>
            <a:r>
              <a:rPr lang="en-US" dirty="0"/>
              <a:t> </a:t>
            </a:r>
            <a:r>
              <a:rPr lang="en-US" dirty="0" err="1"/>
              <a:t>Intell</a:t>
            </a:r>
            <a:r>
              <a:rPr lang="en-US" dirty="0"/>
              <a:t>. 2023;3(1):5. </a:t>
            </a:r>
            <a:r>
              <a:rPr lang="en-US" dirty="0" err="1"/>
              <a:t>doi</a:t>
            </a:r>
            <a:r>
              <a:rPr lang="en-US" dirty="0"/>
              <a:t>: 10.1007/s44163-023-00049-5. </a:t>
            </a:r>
            <a:r>
              <a:rPr lang="en-US" dirty="0" err="1"/>
              <a:t>Epub</a:t>
            </a:r>
            <a:r>
              <a:rPr lang="en-US" dirty="0"/>
              <a:t> 2023 Jan 30. PMCID: PMC9885935</a:t>
            </a:r>
            <a:r>
              <a:rPr lang="en-US" dirty="0" smtClean="0"/>
              <a:t>.</a:t>
            </a:r>
          </a:p>
          <a:p>
            <a:r>
              <a:rPr lang="en-US" dirty="0" err="1"/>
              <a:t>Lancellotti</a:t>
            </a:r>
            <a:r>
              <a:rPr lang="en-US" dirty="0"/>
              <a:t> C, </a:t>
            </a:r>
            <a:r>
              <a:rPr lang="en-US" dirty="0" err="1"/>
              <a:t>Cancian</a:t>
            </a:r>
            <a:r>
              <a:rPr lang="en-US" dirty="0"/>
              <a:t> P, </a:t>
            </a:r>
            <a:r>
              <a:rPr lang="en-US" dirty="0" err="1"/>
              <a:t>Savevski</a:t>
            </a:r>
            <a:r>
              <a:rPr lang="en-US" dirty="0"/>
              <a:t> V, </a:t>
            </a:r>
            <a:r>
              <a:rPr lang="en-US" dirty="0" err="1"/>
              <a:t>Kotha</a:t>
            </a:r>
            <a:r>
              <a:rPr lang="en-US" dirty="0"/>
              <a:t> SRR, </a:t>
            </a:r>
            <a:r>
              <a:rPr lang="en-US" dirty="0" err="1"/>
              <a:t>Fraggetta</a:t>
            </a:r>
            <a:r>
              <a:rPr lang="en-US" dirty="0"/>
              <a:t> F, </a:t>
            </a:r>
            <a:r>
              <a:rPr lang="en-US" dirty="0" err="1"/>
              <a:t>Graziano</a:t>
            </a:r>
            <a:r>
              <a:rPr lang="en-US" dirty="0"/>
              <a:t> P, Di </a:t>
            </a:r>
            <a:r>
              <a:rPr lang="en-US" dirty="0" err="1"/>
              <a:t>Tommaso</a:t>
            </a:r>
            <a:r>
              <a:rPr lang="en-US" dirty="0"/>
              <a:t> L. Artificial Intelligence &amp; Tissue Biomarkers: Advantages, Risks and Perspectives for Pathology. Cells. 2021 Apr 2;10(4):787. </a:t>
            </a:r>
            <a:r>
              <a:rPr lang="en-US" dirty="0" err="1"/>
              <a:t>doi</a:t>
            </a:r>
            <a:r>
              <a:rPr lang="en-US" dirty="0"/>
              <a:t>: 10.3390/cells10040787. PMID: 33918173; PMCID: PMC8066881</a:t>
            </a:r>
            <a:r>
              <a:rPr lang="en-US" dirty="0" smtClean="0"/>
              <a:t>.</a:t>
            </a:r>
          </a:p>
          <a:p>
            <a:r>
              <a:rPr lang="en-US" dirty="0" err="1"/>
              <a:t>Mercan</a:t>
            </a:r>
            <a:r>
              <a:rPr lang="en-US" dirty="0"/>
              <a:t> E, Mehta S, Bartlett J, Shapiro LG, Weaver DL, Elmore JG. Assessment of Machine Learning of Breast Pathology Structures for Automated Differentiation of Breast Cancer and High-Risk Proliferative Lesions. JAMA </a:t>
            </a:r>
            <a:r>
              <a:rPr lang="en-US" dirty="0" err="1"/>
              <a:t>Netw</a:t>
            </a:r>
            <a:r>
              <a:rPr lang="en-US" dirty="0"/>
              <a:t> Open. 2019 Aug 2;2(8):e198777. </a:t>
            </a:r>
            <a:r>
              <a:rPr lang="en-US" dirty="0" err="1"/>
              <a:t>doi</a:t>
            </a:r>
            <a:r>
              <a:rPr lang="en-US" dirty="0"/>
              <a:t>: 10.1001/jamanetworkopen.2019.8777. PMID: 31397859; PMCID: PMC6692690</a:t>
            </a:r>
            <a:r>
              <a:rPr lang="en-US" dirty="0" smtClean="0"/>
              <a:t>.</a:t>
            </a:r>
          </a:p>
          <a:p>
            <a:r>
              <a:rPr lang="en-US" dirty="0" err="1"/>
              <a:t>Parvin</a:t>
            </a:r>
            <a:r>
              <a:rPr lang="en-US" dirty="0"/>
              <a:t> </a:t>
            </a:r>
            <a:r>
              <a:rPr lang="en-US" dirty="0" err="1"/>
              <a:t>Mohseni</a:t>
            </a:r>
            <a:r>
              <a:rPr lang="en-US" dirty="0"/>
              <a:t>, </a:t>
            </a:r>
            <a:r>
              <a:rPr lang="en-US" dirty="0" err="1"/>
              <a:t>Abozar</a:t>
            </a:r>
            <a:r>
              <a:rPr lang="en-US" dirty="0"/>
              <a:t> </a:t>
            </a:r>
            <a:r>
              <a:rPr lang="en-US" dirty="0" err="1" smtClean="0"/>
              <a:t>Ghorbani</a:t>
            </a:r>
            <a:r>
              <a:rPr lang="en-US" dirty="0" smtClean="0"/>
              <a:t>: Exploring </a:t>
            </a:r>
            <a:r>
              <a:rPr lang="en-US" dirty="0"/>
              <a:t>the synergy of artificial intelligence in microbiology: Advancements, challenges, and future </a:t>
            </a:r>
            <a:r>
              <a:rPr lang="en-US" dirty="0" smtClean="0"/>
              <a:t>prospects, Computational </a:t>
            </a:r>
            <a:r>
              <a:rPr lang="en-US" dirty="0"/>
              <a:t>and Structural Biotechnology </a:t>
            </a:r>
            <a:r>
              <a:rPr lang="en-US" dirty="0" smtClean="0"/>
              <a:t>Reports, Volume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6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331" y="25929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ANATOMIC PATHOLOGY</a:t>
            </a:r>
            <a:endParaRPr lang="en-US" sz="7200" b="1" dirty="0">
              <a:solidFill>
                <a:schemeClr val="accent6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8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7775"/>
          </a:xfrm>
        </p:spPr>
        <p:txBody>
          <a:bodyPr/>
          <a:lstStyle/>
          <a:p>
            <a:pPr algn="ctr"/>
            <a:r>
              <a:rPr lang="en-US" b="1" dirty="0"/>
              <a:t>Breast </a:t>
            </a:r>
            <a:r>
              <a:rPr lang="en-US" b="1" dirty="0" smtClean="0"/>
              <a:t>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7775"/>
            <a:ext cx="10515600" cy="5785658"/>
          </a:xfrm>
        </p:spPr>
        <p:txBody>
          <a:bodyPr/>
          <a:lstStyle/>
          <a:p>
            <a:r>
              <a:rPr lang="en-US" dirty="0" smtClean="0"/>
              <a:t>AI models trained</a:t>
            </a:r>
          </a:p>
          <a:p>
            <a:pPr lvl="1"/>
            <a:r>
              <a:rPr lang="en-US" dirty="0" smtClean="0"/>
              <a:t>Benign vs malignant – </a:t>
            </a:r>
            <a:r>
              <a:rPr lang="en-US" b="1" u="sng" dirty="0"/>
              <a:t>V</a:t>
            </a:r>
            <a:r>
              <a:rPr lang="en-US" b="1" u="sng" dirty="0" smtClean="0"/>
              <a:t>ariable</a:t>
            </a:r>
            <a:r>
              <a:rPr lang="en-US" dirty="0" smtClean="0"/>
              <a:t> accuracy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situ </a:t>
            </a:r>
            <a:r>
              <a:rPr lang="en-US" dirty="0" smtClean="0"/>
              <a:t>vs </a:t>
            </a:r>
            <a:r>
              <a:rPr lang="en-US" dirty="0"/>
              <a:t>invasive breast </a:t>
            </a:r>
            <a:r>
              <a:rPr lang="en-US" dirty="0" smtClean="0"/>
              <a:t>cancer - </a:t>
            </a:r>
            <a:r>
              <a:rPr lang="en-US" b="1" u="sng" dirty="0"/>
              <a:t>Exceeds</a:t>
            </a:r>
            <a:r>
              <a:rPr lang="en-US" dirty="0"/>
              <a:t> human </a:t>
            </a:r>
            <a:r>
              <a:rPr lang="en-US" dirty="0" smtClean="0"/>
              <a:t>pathologists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odal metastasis vs negative – </a:t>
            </a:r>
            <a:r>
              <a:rPr lang="en-US" b="1" u="sng" dirty="0" smtClean="0"/>
              <a:t>Exceeds</a:t>
            </a:r>
            <a:r>
              <a:rPr lang="en-US" dirty="0" smtClean="0"/>
              <a:t> human pathologists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itosis detection – </a:t>
            </a:r>
            <a:r>
              <a:rPr lang="en-US" b="1" dirty="0"/>
              <a:t>F</a:t>
            </a:r>
            <a:r>
              <a:rPr lang="en-US" b="1" dirty="0" smtClean="0"/>
              <a:t>alls short </a:t>
            </a:r>
            <a:r>
              <a:rPr lang="en-US" dirty="0" smtClean="0"/>
              <a:t>of </a:t>
            </a:r>
            <a:r>
              <a:rPr lang="en-US" dirty="0"/>
              <a:t>human </a:t>
            </a:r>
            <a:r>
              <a:rPr lang="en-US" dirty="0" smtClean="0"/>
              <a:t>pathologists’ accuracy</a:t>
            </a:r>
          </a:p>
          <a:p>
            <a:r>
              <a:rPr lang="en-US" dirty="0" smtClean="0"/>
              <a:t>Biomarkers</a:t>
            </a:r>
          </a:p>
          <a:p>
            <a:pPr lvl="1"/>
            <a:r>
              <a:rPr lang="en-US" dirty="0" smtClean="0"/>
              <a:t>HER2/</a:t>
            </a:r>
            <a:r>
              <a:rPr lang="en-US" dirty="0" err="1" smtClean="0"/>
              <a:t>neu</a:t>
            </a:r>
            <a:r>
              <a:rPr lang="en-US" dirty="0" smtClean="0"/>
              <a:t> IHC – 100% concordance reported</a:t>
            </a:r>
          </a:p>
          <a:p>
            <a:pPr lvl="1"/>
            <a:r>
              <a:rPr lang="en-US" dirty="0" smtClean="0"/>
              <a:t>ER/PR IHC – 90% concordance</a:t>
            </a:r>
          </a:p>
          <a:p>
            <a:pPr lvl="1"/>
            <a:r>
              <a:rPr lang="en-US" dirty="0" smtClean="0"/>
              <a:t>ER/PR on H&amp;E – 84-92% concordance reported</a:t>
            </a:r>
          </a:p>
          <a:p>
            <a:r>
              <a:rPr lang="en-US" dirty="0" smtClean="0"/>
              <a:t>Tumor biology from morphology!</a:t>
            </a:r>
          </a:p>
          <a:p>
            <a:r>
              <a:rPr lang="en-US" dirty="0" smtClean="0"/>
              <a:t>Prognosticate</a:t>
            </a:r>
          </a:p>
          <a:p>
            <a:pPr lvl="1"/>
            <a:r>
              <a:rPr lang="en-US" dirty="0" smtClean="0"/>
              <a:t>Survival and recurrence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8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Ohio State University </a:t>
            </a:r>
            <a:r>
              <a:rPr lang="en-US" sz="3600" b="1" dirty="0" smtClean="0"/>
              <a:t>and </a:t>
            </a:r>
            <a:r>
              <a:rPr lang="en-US" sz="3600" b="1" dirty="0"/>
              <a:t>Ibex Medical </a:t>
            </a:r>
            <a:r>
              <a:rPr lang="en-US" sz="3600" b="1" dirty="0" smtClean="0"/>
              <a:t>Analytics study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757" y="1858877"/>
            <a:ext cx="5787970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4727" y="2136371"/>
            <a:ext cx="574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Accurately </a:t>
            </a:r>
            <a:r>
              <a:rPr lang="en-US" dirty="0"/>
              <a:t>identified </a:t>
            </a:r>
            <a:r>
              <a:rPr lang="en-US" dirty="0" smtClean="0"/>
              <a:t>invasive </a:t>
            </a:r>
            <a:r>
              <a:rPr lang="en-US" dirty="0"/>
              <a:t>and </a:t>
            </a:r>
            <a:r>
              <a:rPr lang="en-US" dirty="0" err="1"/>
              <a:t>microinvasive</a:t>
            </a:r>
            <a:r>
              <a:rPr lang="en-US" dirty="0"/>
              <a:t> carcinomas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5491" y="3782291"/>
            <a:ext cx="33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Correctly marks a point of interest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16931" y="5336771"/>
            <a:ext cx="472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scar misdiagnosed as invasive carcinoma*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36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53089</TotalTime>
  <Words>1925</Words>
  <Application>Microsoft Office PowerPoint</Application>
  <PresentationFormat>Widescreen</PresentationFormat>
  <Paragraphs>354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Algerian</vt:lpstr>
      <vt:lpstr>Arial</vt:lpstr>
      <vt:lpstr>Calibri</vt:lpstr>
      <vt:lpstr>Calibri Light</vt:lpstr>
      <vt:lpstr>Google Sans</vt:lpstr>
      <vt:lpstr>Office Theme</vt:lpstr>
      <vt:lpstr>Artificial Intelligence in Pathology</vt:lpstr>
      <vt:lpstr>Programing vs Machine learning</vt:lpstr>
      <vt:lpstr>Microchips vs neural nets</vt:lpstr>
      <vt:lpstr>Digital pathology</vt:lpstr>
      <vt:lpstr>Why AI?</vt:lpstr>
      <vt:lpstr>Radiology vs Pathology</vt:lpstr>
      <vt:lpstr>ANATOMIC PATHOLOGY</vt:lpstr>
      <vt:lpstr>Breast Pathology</vt:lpstr>
      <vt:lpstr>Ohio State University and Ibex Medical Analytics study</vt:lpstr>
      <vt:lpstr>Breast Pathology</vt:lpstr>
      <vt:lpstr>Prostate Pathology</vt:lpstr>
      <vt:lpstr>Paige Prostate</vt:lpstr>
      <vt:lpstr>Paige Prostate</vt:lpstr>
      <vt:lpstr>Practical uses in prostate pathology</vt:lpstr>
      <vt:lpstr>Lung Pathology</vt:lpstr>
      <vt:lpstr>Colon Pathology</vt:lpstr>
      <vt:lpstr>AI Solutions Independent of Cancer Cells</vt:lpstr>
      <vt:lpstr>Ki-67 index</vt:lpstr>
      <vt:lpstr>Automated video pap screening</vt:lpstr>
      <vt:lpstr>Hologic Genius Digital Diagnostics System</vt:lpstr>
      <vt:lpstr>PowerPoint Presentation</vt:lpstr>
      <vt:lpstr>PowerPoint Presentation</vt:lpstr>
      <vt:lpstr>Other cervical cancer screening platforms</vt:lpstr>
      <vt:lpstr>IARC-developed AI</vt:lpstr>
      <vt:lpstr>CLINICAL PATHOLOGY</vt:lpstr>
      <vt:lpstr>AI in Clinical Pathology</vt:lpstr>
      <vt:lpstr>ASR600 AI Specimen handling system</vt:lpstr>
      <vt:lpstr>Automated work flow</vt:lpstr>
      <vt:lpstr>Microbiology</vt:lpstr>
      <vt:lpstr>WASPLAB®</vt:lpstr>
      <vt:lpstr>WASPLAB®</vt:lpstr>
      <vt:lpstr>WASPLAB®</vt:lpstr>
      <vt:lpstr>AI automated microbial identification</vt:lpstr>
      <vt:lpstr>Image-Based Identification systems</vt:lpstr>
      <vt:lpstr>Biochemical based identification</vt:lpstr>
      <vt:lpstr>VITEK 2 cards</vt:lpstr>
      <vt:lpstr>VITEK 2 automated analyzer</vt:lpstr>
      <vt:lpstr>Microscan plate</vt:lpstr>
      <vt:lpstr>Thermo Fisher's MicroScan</vt:lpstr>
      <vt:lpstr>Beckman Coulter Microscan</vt:lpstr>
      <vt:lpstr>Biolog Omnilog</vt:lpstr>
      <vt:lpstr>Microbial molecular identification systems</vt:lpstr>
      <vt:lpstr>Verigene systems</vt:lpstr>
      <vt:lpstr>The Biofire® Filmarray® Torch System</vt:lpstr>
      <vt:lpstr>Microbial Mass Spectrometry</vt:lpstr>
      <vt:lpstr>MALDI-TOF MS</vt:lpstr>
      <vt:lpstr>Clinical Chemistry</vt:lpstr>
      <vt:lpstr>AI in Clinical chemistry</vt:lpstr>
      <vt:lpstr>PowerPoint Presentation</vt:lpstr>
      <vt:lpstr>Pre-analytical phase-Test prescription</vt:lpstr>
      <vt:lpstr>Optical Character Recognition (OCR)</vt:lpstr>
      <vt:lpstr>Pre-analytical phase-Specimen collection</vt:lpstr>
      <vt:lpstr>Pre-analytical phase-Specimen collection</vt:lpstr>
      <vt:lpstr>Pre-analytical Phase-Sample Transportation</vt:lpstr>
      <vt:lpstr>Analytical Phase</vt:lpstr>
      <vt:lpstr>Post-analytical Phase</vt:lpstr>
      <vt:lpstr>Hematology</vt:lpstr>
      <vt:lpstr>Overview of AI application</vt:lpstr>
      <vt:lpstr>Morphology-Digital pathology</vt:lpstr>
      <vt:lpstr>CellaVision system by Beckman Coulter</vt:lpstr>
      <vt:lpstr>Immunology- flow cytometry</vt:lpstr>
      <vt:lpstr>Cytogenetics</vt:lpstr>
      <vt:lpstr>ASI (Applied Spectral Imaging)</vt:lpstr>
      <vt:lpstr>Molecular biology</vt:lpstr>
      <vt:lpstr>Future Perspetives</vt:lpstr>
      <vt:lpstr>References</vt:lpstr>
    </vt:vector>
  </TitlesOfParts>
  <Company>UHSH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54 M</dc:title>
  <dc:creator>Chibuike Enwereuzo</dc:creator>
  <cp:lastModifiedBy>Chibuike Enwereuzo</cp:lastModifiedBy>
  <cp:revision>124</cp:revision>
  <dcterms:created xsi:type="dcterms:W3CDTF">2024-10-23T12:52:36Z</dcterms:created>
  <dcterms:modified xsi:type="dcterms:W3CDTF">2025-10-27T15:41:22Z</dcterms:modified>
</cp:coreProperties>
</file>